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07" r:id="rId3"/>
    <p:sldId id="308" r:id="rId4"/>
    <p:sldId id="257" r:id="rId5"/>
    <p:sldId id="272" r:id="rId6"/>
    <p:sldId id="273" r:id="rId7"/>
    <p:sldId id="301" r:id="rId8"/>
    <p:sldId id="274" r:id="rId9"/>
    <p:sldId id="302" r:id="rId10"/>
    <p:sldId id="258" r:id="rId11"/>
    <p:sldId id="276" r:id="rId12"/>
    <p:sldId id="277" r:id="rId13"/>
    <p:sldId id="278" r:id="rId14"/>
    <p:sldId id="279" r:id="rId15"/>
    <p:sldId id="260" r:id="rId16"/>
    <p:sldId id="259" r:id="rId17"/>
    <p:sldId id="261" r:id="rId18"/>
    <p:sldId id="262" r:id="rId19"/>
    <p:sldId id="263" r:id="rId20"/>
    <p:sldId id="280" r:id="rId21"/>
    <p:sldId id="281" r:id="rId22"/>
    <p:sldId id="282" r:id="rId23"/>
    <p:sldId id="283" r:id="rId24"/>
    <p:sldId id="284" r:id="rId25"/>
    <p:sldId id="285" r:id="rId26"/>
    <p:sldId id="286" r:id="rId27"/>
    <p:sldId id="287" r:id="rId28"/>
    <p:sldId id="288" r:id="rId29"/>
    <p:sldId id="264" r:id="rId30"/>
    <p:sldId id="265" r:id="rId31"/>
    <p:sldId id="267" r:id="rId32"/>
    <p:sldId id="266" r:id="rId33"/>
    <p:sldId id="268" r:id="rId34"/>
    <p:sldId id="270" r:id="rId35"/>
    <p:sldId id="289" r:id="rId36"/>
    <p:sldId id="290" r:id="rId37"/>
    <p:sldId id="291" r:id="rId38"/>
    <p:sldId id="292" r:id="rId39"/>
    <p:sldId id="293" r:id="rId40"/>
    <p:sldId id="294" r:id="rId41"/>
    <p:sldId id="295" r:id="rId42"/>
    <p:sldId id="296" r:id="rId43"/>
    <p:sldId id="297" r:id="rId44"/>
    <p:sldId id="298" r:id="rId45"/>
    <p:sldId id="299" r:id="rId46"/>
    <p:sldId id="303" r:id="rId47"/>
    <p:sldId id="304" r:id="rId48"/>
    <p:sldId id="305" r:id="rId49"/>
    <p:sldId id="306" r:id="rId50"/>
    <p:sldId id="26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07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529942-EF01-49E1-908F-39972D90706C}" type="datetimeFigureOut">
              <a:rPr lang="en-IN" smtClean="0"/>
              <a:t>22-08-2020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7486A1-FB99-4097-8535-776E4E4094AB}" type="slidenum">
              <a:rPr lang="en-IN" smtClean="0"/>
              <a:t>‹#›</a:t>
            </a:fld>
            <a:endParaRPr lang="en-IN"/>
          </a:p>
        </p:txBody>
      </p:sp>
    </p:spTree>
    <p:extLst>
      <p:ext uri="{BB962C8B-B14F-4D97-AF65-F5344CB8AC3E}">
        <p14:creationId xmlns:p14="http://schemas.microsoft.com/office/powerpoint/2010/main" val="2163349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07486A1-FB99-4097-8535-776E4E4094AB}" type="slidenum">
              <a:rPr lang="en-IN" smtClean="0"/>
              <a:t>1</a:t>
            </a:fld>
            <a:endParaRPr lang="en-IN"/>
          </a:p>
        </p:txBody>
      </p:sp>
    </p:spTree>
    <p:extLst>
      <p:ext uri="{BB962C8B-B14F-4D97-AF65-F5344CB8AC3E}">
        <p14:creationId xmlns:p14="http://schemas.microsoft.com/office/powerpoint/2010/main" val="3108707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07486A1-FB99-4097-8535-776E4E4094AB}" type="slidenum">
              <a:rPr lang="en-IN" smtClean="0"/>
              <a:t>46</a:t>
            </a:fld>
            <a:endParaRPr lang="en-IN"/>
          </a:p>
        </p:txBody>
      </p:sp>
    </p:spTree>
    <p:extLst>
      <p:ext uri="{BB962C8B-B14F-4D97-AF65-F5344CB8AC3E}">
        <p14:creationId xmlns:p14="http://schemas.microsoft.com/office/powerpoint/2010/main" val="1508916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14614-6B59-4089-9729-29A473EECF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55B97F5-D4E8-48A8-AA80-A23040B02F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C93B141-9EA9-405E-B0C7-3CF221CD2386}"/>
              </a:ext>
            </a:extLst>
          </p:cNvPr>
          <p:cNvSpPr>
            <a:spLocks noGrp="1"/>
          </p:cNvSpPr>
          <p:nvPr>
            <p:ph type="dt" sz="half" idx="10"/>
          </p:nvPr>
        </p:nvSpPr>
        <p:spPr/>
        <p:txBody>
          <a:bodyPr/>
          <a:lstStyle/>
          <a:p>
            <a:fld id="{5F0EEFA0-E76E-406E-A1DF-46303310A87A}" type="datetimeFigureOut">
              <a:rPr lang="en-IN" smtClean="0"/>
              <a:t>22-08-2020</a:t>
            </a:fld>
            <a:endParaRPr lang="en-IN"/>
          </a:p>
        </p:txBody>
      </p:sp>
      <p:sp>
        <p:nvSpPr>
          <p:cNvPr id="5" name="Footer Placeholder 4">
            <a:extLst>
              <a:ext uri="{FF2B5EF4-FFF2-40B4-BE49-F238E27FC236}">
                <a16:creationId xmlns:a16="http://schemas.microsoft.com/office/drawing/2014/main" id="{5579979F-C5D0-4E68-B542-B8F3C1D4307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937E340-F6CF-4657-AF8B-957BC352649F}"/>
              </a:ext>
            </a:extLst>
          </p:cNvPr>
          <p:cNvSpPr>
            <a:spLocks noGrp="1"/>
          </p:cNvSpPr>
          <p:nvPr>
            <p:ph type="sldNum" sz="quarter" idx="12"/>
          </p:nvPr>
        </p:nvSpPr>
        <p:spPr/>
        <p:txBody>
          <a:bodyPr/>
          <a:lstStyle/>
          <a:p>
            <a:fld id="{968D9478-6BA7-45DD-A79C-107584FE8AD3}" type="slidenum">
              <a:rPr lang="en-IN" smtClean="0"/>
              <a:t>‹#›</a:t>
            </a:fld>
            <a:endParaRPr lang="en-IN"/>
          </a:p>
        </p:txBody>
      </p:sp>
    </p:spTree>
    <p:extLst>
      <p:ext uri="{BB962C8B-B14F-4D97-AF65-F5344CB8AC3E}">
        <p14:creationId xmlns:p14="http://schemas.microsoft.com/office/powerpoint/2010/main" val="260862179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00B93-E726-49A7-BC71-9F57B699DBF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C7D0CA8-5B1C-43C5-8462-08E0610995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0877033-4D65-4616-AE39-72D688561A3C}"/>
              </a:ext>
            </a:extLst>
          </p:cNvPr>
          <p:cNvSpPr>
            <a:spLocks noGrp="1"/>
          </p:cNvSpPr>
          <p:nvPr>
            <p:ph type="dt" sz="half" idx="10"/>
          </p:nvPr>
        </p:nvSpPr>
        <p:spPr/>
        <p:txBody>
          <a:bodyPr/>
          <a:lstStyle/>
          <a:p>
            <a:fld id="{5F0EEFA0-E76E-406E-A1DF-46303310A87A}" type="datetimeFigureOut">
              <a:rPr lang="en-IN" smtClean="0"/>
              <a:t>22-08-2020</a:t>
            </a:fld>
            <a:endParaRPr lang="en-IN"/>
          </a:p>
        </p:txBody>
      </p:sp>
      <p:sp>
        <p:nvSpPr>
          <p:cNvPr id="5" name="Footer Placeholder 4">
            <a:extLst>
              <a:ext uri="{FF2B5EF4-FFF2-40B4-BE49-F238E27FC236}">
                <a16:creationId xmlns:a16="http://schemas.microsoft.com/office/drawing/2014/main" id="{0B3E5274-7B3C-4EC9-A85A-685B3D90FD4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1178661-5675-4CDA-B2D4-631987C723CC}"/>
              </a:ext>
            </a:extLst>
          </p:cNvPr>
          <p:cNvSpPr>
            <a:spLocks noGrp="1"/>
          </p:cNvSpPr>
          <p:nvPr>
            <p:ph type="sldNum" sz="quarter" idx="12"/>
          </p:nvPr>
        </p:nvSpPr>
        <p:spPr/>
        <p:txBody>
          <a:bodyPr/>
          <a:lstStyle/>
          <a:p>
            <a:fld id="{968D9478-6BA7-45DD-A79C-107584FE8AD3}" type="slidenum">
              <a:rPr lang="en-IN" smtClean="0"/>
              <a:t>‹#›</a:t>
            </a:fld>
            <a:endParaRPr lang="en-IN"/>
          </a:p>
        </p:txBody>
      </p:sp>
    </p:spTree>
    <p:extLst>
      <p:ext uri="{BB962C8B-B14F-4D97-AF65-F5344CB8AC3E}">
        <p14:creationId xmlns:p14="http://schemas.microsoft.com/office/powerpoint/2010/main" val="1839235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5F662E-41A5-4A99-96E9-73200B5BC5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4D70596-42A5-4A57-AFCD-FF7B38AEDE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EC45236-8103-4E69-8D6E-6A7A3EB49D7F}"/>
              </a:ext>
            </a:extLst>
          </p:cNvPr>
          <p:cNvSpPr>
            <a:spLocks noGrp="1"/>
          </p:cNvSpPr>
          <p:nvPr>
            <p:ph type="dt" sz="half" idx="10"/>
          </p:nvPr>
        </p:nvSpPr>
        <p:spPr/>
        <p:txBody>
          <a:bodyPr/>
          <a:lstStyle/>
          <a:p>
            <a:fld id="{5F0EEFA0-E76E-406E-A1DF-46303310A87A}" type="datetimeFigureOut">
              <a:rPr lang="en-IN" smtClean="0"/>
              <a:t>22-08-2020</a:t>
            </a:fld>
            <a:endParaRPr lang="en-IN"/>
          </a:p>
        </p:txBody>
      </p:sp>
      <p:sp>
        <p:nvSpPr>
          <p:cNvPr id="5" name="Footer Placeholder 4">
            <a:extLst>
              <a:ext uri="{FF2B5EF4-FFF2-40B4-BE49-F238E27FC236}">
                <a16:creationId xmlns:a16="http://schemas.microsoft.com/office/drawing/2014/main" id="{E173950B-0720-47FE-8E7E-80D5082AC9E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480AE03-5B1B-4849-B675-2E27A291545C}"/>
              </a:ext>
            </a:extLst>
          </p:cNvPr>
          <p:cNvSpPr>
            <a:spLocks noGrp="1"/>
          </p:cNvSpPr>
          <p:nvPr>
            <p:ph type="sldNum" sz="quarter" idx="12"/>
          </p:nvPr>
        </p:nvSpPr>
        <p:spPr/>
        <p:txBody>
          <a:bodyPr/>
          <a:lstStyle/>
          <a:p>
            <a:fld id="{968D9478-6BA7-45DD-A79C-107584FE8AD3}" type="slidenum">
              <a:rPr lang="en-IN" smtClean="0"/>
              <a:t>‹#›</a:t>
            </a:fld>
            <a:endParaRPr lang="en-IN"/>
          </a:p>
        </p:txBody>
      </p:sp>
    </p:spTree>
    <p:extLst>
      <p:ext uri="{BB962C8B-B14F-4D97-AF65-F5344CB8AC3E}">
        <p14:creationId xmlns:p14="http://schemas.microsoft.com/office/powerpoint/2010/main" val="908359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0D14D-9DB9-49CC-ACCC-0A05F58D43F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F7A847E-3790-4078-9122-292A3D9AAF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D051509-E6D4-4586-84D7-FACFDE27EFA8}"/>
              </a:ext>
            </a:extLst>
          </p:cNvPr>
          <p:cNvSpPr>
            <a:spLocks noGrp="1"/>
          </p:cNvSpPr>
          <p:nvPr>
            <p:ph type="dt" sz="half" idx="10"/>
          </p:nvPr>
        </p:nvSpPr>
        <p:spPr/>
        <p:txBody>
          <a:bodyPr/>
          <a:lstStyle/>
          <a:p>
            <a:fld id="{5F0EEFA0-E76E-406E-A1DF-46303310A87A}" type="datetimeFigureOut">
              <a:rPr lang="en-IN" smtClean="0"/>
              <a:t>22-08-2020</a:t>
            </a:fld>
            <a:endParaRPr lang="en-IN"/>
          </a:p>
        </p:txBody>
      </p:sp>
      <p:sp>
        <p:nvSpPr>
          <p:cNvPr id="5" name="Footer Placeholder 4">
            <a:extLst>
              <a:ext uri="{FF2B5EF4-FFF2-40B4-BE49-F238E27FC236}">
                <a16:creationId xmlns:a16="http://schemas.microsoft.com/office/drawing/2014/main" id="{54615189-4C75-488A-A848-EF1C9B260FD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5F4CEFC-2214-4227-99BE-53F58DC69496}"/>
              </a:ext>
            </a:extLst>
          </p:cNvPr>
          <p:cNvSpPr>
            <a:spLocks noGrp="1"/>
          </p:cNvSpPr>
          <p:nvPr>
            <p:ph type="sldNum" sz="quarter" idx="12"/>
          </p:nvPr>
        </p:nvSpPr>
        <p:spPr/>
        <p:txBody>
          <a:bodyPr/>
          <a:lstStyle/>
          <a:p>
            <a:fld id="{968D9478-6BA7-45DD-A79C-107584FE8AD3}" type="slidenum">
              <a:rPr lang="en-IN" smtClean="0"/>
              <a:t>‹#›</a:t>
            </a:fld>
            <a:endParaRPr lang="en-IN"/>
          </a:p>
        </p:txBody>
      </p:sp>
    </p:spTree>
    <p:extLst>
      <p:ext uri="{BB962C8B-B14F-4D97-AF65-F5344CB8AC3E}">
        <p14:creationId xmlns:p14="http://schemas.microsoft.com/office/powerpoint/2010/main" val="3303775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519CF-AE98-4FC0-9246-CE3F75BBB5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30C4CB3-E05B-4EC3-BA2F-8F9ABAF9A3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5F46A4-C8C6-416B-A09D-125820E407C5}"/>
              </a:ext>
            </a:extLst>
          </p:cNvPr>
          <p:cNvSpPr>
            <a:spLocks noGrp="1"/>
          </p:cNvSpPr>
          <p:nvPr>
            <p:ph type="dt" sz="half" idx="10"/>
          </p:nvPr>
        </p:nvSpPr>
        <p:spPr/>
        <p:txBody>
          <a:bodyPr/>
          <a:lstStyle/>
          <a:p>
            <a:fld id="{5F0EEFA0-E76E-406E-A1DF-46303310A87A}" type="datetimeFigureOut">
              <a:rPr lang="en-IN" smtClean="0"/>
              <a:t>22-08-2020</a:t>
            </a:fld>
            <a:endParaRPr lang="en-IN"/>
          </a:p>
        </p:txBody>
      </p:sp>
      <p:sp>
        <p:nvSpPr>
          <p:cNvPr id="5" name="Footer Placeholder 4">
            <a:extLst>
              <a:ext uri="{FF2B5EF4-FFF2-40B4-BE49-F238E27FC236}">
                <a16:creationId xmlns:a16="http://schemas.microsoft.com/office/drawing/2014/main" id="{7241C898-12E8-4A85-A005-33A1CC711A8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61EC799-7C06-45E6-8DF3-E2F060EF10F0}"/>
              </a:ext>
            </a:extLst>
          </p:cNvPr>
          <p:cNvSpPr>
            <a:spLocks noGrp="1"/>
          </p:cNvSpPr>
          <p:nvPr>
            <p:ph type="sldNum" sz="quarter" idx="12"/>
          </p:nvPr>
        </p:nvSpPr>
        <p:spPr/>
        <p:txBody>
          <a:bodyPr/>
          <a:lstStyle/>
          <a:p>
            <a:fld id="{968D9478-6BA7-45DD-A79C-107584FE8AD3}" type="slidenum">
              <a:rPr lang="en-IN" smtClean="0"/>
              <a:t>‹#›</a:t>
            </a:fld>
            <a:endParaRPr lang="en-IN"/>
          </a:p>
        </p:txBody>
      </p:sp>
    </p:spTree>
    <p:extLst>
      <p:ext uri="{BB962C8B-B14F-4D97-AF65-F5344CB8AC3E}">
        <p14:creationId xmlns:p14="http://schemas.microsoft.com/office/powerpoint/2010/main" val="505141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FC1CD-B6E2-445F-91E6-F3BD0197590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CEC4BAC-4726-494D-8E69-8CB03A3B70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26D340BD-D1F1-4C7C-A307-926921A190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C4DD5420-0CC9-431F-98F5-4DF08B087298}"/>
              </a:ext>
            </a:extLst>
          </p:cNvPr>
          <p:cNvSpPr>
            <a:spLocks noGrp="1"/>
          </p:cNvSpPr>
          <p:nvPr>
            <p:ph type="dt" sz="half" idx="10"/>
          </p:nvPr>
        </p:nvSpPr>
        <p:spPr/>
        <p:txBody>
          <a:bodyPr/>
          <a:lstStyle/>
          <a:p>
            <a:fld id="{5F0EEFA0-E76E-406E-A1DF-46303310A87A}" type="datetimeFigureOut">
              <a:rPr lang="en-IN" smtClean="0"/>
              <a:t>22-08-2020</a:t>
            </a:fld>
            <a:endParaRPr lang="en-IN"/>
          </a:p>
        </p:txBody>
      </p:sp>
      <p:sp>
        <p:nvSpPr>
          <p:cNvPr id="6" name="Footer Placeholder 5">
            <a:extLst>
              <a:ext uri="{FF2B5EF4-FFF2-40B4-BE49-F238E27FC236}">
                <a16:creationId xmlns:a16="http://schemas.microsoft.com/office/drawing/2014/main" id="{9CA1E4D7-3278-40E5-859A-1ACB82AB609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0E4498F-18FA-445A-B6EB-C6FFC28007BC}"/>
              </a:ext>
            </a:extLst>
          </p:cNvPr>
          <p:cNvSpPr>
            <a:spLocks noGrp="1"/>
          </p:cNvSpPr>
          <p:nvPr>
            <p:ph type="sldNum" sz="quarter" idx="12"/>
          </p:nvPr>
        </p:nvSpPr>
        <p:spPr/>
        <p:txBody>
          <a:bodyPr/>
          <a:lstStyle/>
          <a:p>
            <a:fld id="{968D9478-6BA7-45DD-A79C-107584FE8AD3}" type="slidenum">
              <a:rPr lang="en-IN" smtClean="0"/>
              <a:t>‹#›</a:t>
            </a:fld>
            <a:endParaRPr lang="en-IN"/>
          </a:p>
        </p:txBody>
      </p:sp>
    </p:spTree>
    <p:extLst>
      <p:ext uri="{BB962C8B-B14F-4D97-AF65-F5344CB8AC3E}">
        <p14:creationId xmlns:p14="http://schemas.microsoft.com/office/powerpoint/2010/main" val="3899190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BDBE-2119-417D-A7C8-BB3536A2FB1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C999890-65D5-45C0-9F93-795BC0DC75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0B0DC1-B0B9-49E9-A074-EA48FEAB70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9463DA79-AB3B-4AA6-8972-C5A28B9648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C1C8D6-44C3-4C99-A265-D5C1623396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7492ECF-BF53-41F2-B47F-F9AA1F015C84}"/>
              </a:ext>
            </a:extLst>
          </p:cNvPr>
          <p:cNvSpPr>
            <a:spLocks noGrp="1"/>
          </p:cNvSpPr>
          <p:nvPr>
            <p:ph type="dt" sz="half" idx="10"/>
          </p:nvPr>
        </p:nvSpPr>
        <p:spPr/>
        <p:txBody>
          <a:bodyPr/>
          <a:lstStyle/>
          <a:p>
            <a:fld id="{5F0EEFA0-E76E-406E-A1DF-46303310A87A}" type="datetimeFigureOut">
              <a:rPr lang="en-IN" smtClean="0"/>
              <a:t>22-08-2020</a:t>
            </a:fld>
            <a:endParaRPr lang="en-IN"/>
          </a:p>
        </p:txBody>
      </p:sp>
      <p:sp>
        <p:nvSpPr>
          <p:cNvPr id="8" name="Footer Placeholder 7">
            <a:extLst>
              <a:ext uri="{FF2B5EF4-FFF2-40B4-BE49-F238E27FC236}">
                <a16:creationId xmlns:a16="http://schemas.microsoft.com/office/drawing/2014/main" id="{5E48DF88-7EC2-4791-92C6-5F7899C07D9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F4AE069-1E5B-4D8C-B0C7-0F9C37DEF942}"/>
              </a:ext>
            </a:extLst>
          </p:cNvPr>
          <p:cNvSpPr>
            <a:spLocks noGrp="1"/>
          </p:cNvSpPr>
          <p:nvPr>
            <p:ph type="sldNum" sz="quarter" idx="12"/>
          </p:nvPr>
        </p:nvSpPr>
        <p:spPr/>
        <p:txBody>
          <a:bodyPr/>
          <a:lstStyle/>
          <a:p>
            <a:fld id="{968D9478-6BA7-45DD-A79C-107584FE8AD3}" type="slidenum">
              <a:rPr lang="en-IN" smtClean="0"/>
              <a:t>‹#›</a:t>
            </a:fld>
            <a:endParaRPr lang="en-IN"/>
          </a:p>
        </p:txBody>
      </p:sp>
    </p:spTree>
    <p:extLst>
      <p:ext uri="{BB962C8B-B14F-4D97-AF65-F5344CB8AC3E}">
        <p14:creationId xmlns:p14="http://schemas.microsoft.com/office/powerpoint/2010/main" val="842405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B21E-B71D-45F5-80A8-E2C0373F668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6174E61-F96A-4835-99FD-8D62CAEAF240}"/>
              </a:ext>
            </a:extLst>
          </p:cNvPr>
          <p:cNvSpPr>
            <a:spLocks noGrp="1"/>
          </p:cNvSpPr>
          <p:nvPr>
            <p:ph type="dt" sz="half" idx="10"/>
          </p:nvPr>
        </p:nvSpPr>
        <p:spPr/>
        <p:txBody>
          <a:bodyPr/>
          <a:lstStyle/>
          <a:p>
            <a:fld id="{5F0EEFA0-E76E-406E-A1DF-46303310A87A}" type="datetimeFigureOut">
              <a:rPr lang="en-IN" smtClean="0"/>
              <a:t>22-08-2020</a:t>
            </a:fld>
            <a:endParaRPr lang="en-IN"/>
          </a:p>
        </p:txBody>
      </p:sp>
      <p:sp>
        <p:nvSpPr>
          <p:cNvPr id="4" name="Footer Placeholder 3">
            <a:extLst>
              <a:ext uri="{FF2B5EF4-FFF2-40B4-BE49-F238E27FC236}">
                <a16:creationId xmlns:a16="http://schemas.microsoft.com/office/drawing/2014/main" id="{6B282DB9-EE49-45DB-A0A7-ECD9376365E9}"/>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7DA7A1F0-F9D7-4BCF-9CA1-A87C9A538B67}"/>
              </a:ext>
            </a:extLst>
          </p:cNvPr>
          <p:cNvSpPr>
            <a:spLocks noGrp="1"/>
          </p:cNvSpPr>
          <p:nvPr>
            <p:ph type="sldNum" sz="quarter" idx="12"/>
          </p:nvPr>
        </p:nvSpPr>
        <p:spPr/>
        <p:txBody>
          <a:bodyPr/>
          <a:lstStyle/>
          <a:p>
            <a:fld id="{968D9478-6BA7-45DD-A79C-107584FE8AD3}" type="slidenum">
              <a:rPr lang="en-IN" smtClean="0"/>
              <a:t>‹#›</a:t>
            </a:fld>
            <a:endParaRPr lang="en-IN"/>
          </a:p>
        </p:txBody>
      </p:sp>
    </p:spTree>
    <p:extLst>
      <p:ext uri="{BB962C8B-B14F-4D97-AF65-F5344CB8AC3E}">
        <p14:creationId xmlns:p14="http://schemas.microsoft.com/office/powerpoint/2010/main" val="236319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3">
        <a:schemeClr val="bg1"/>
      </p:bgRef>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43D04F-71F0-462D-B4E4-9A38DC3281FB}"/>
              </a:ext>
            </a:extLst>
          </p:cNvPr>
          <p:cNvSpPr>
            <a:spLocks noGrp="1"/>
          </p:cNvSpPr>
          <p:nvPr>
            <p:ph type="dt" sz="half" idx="10"/>
          </p:nvPr>
        </p:nvSpPr>
        <p:spPr/>
        <p:txBody>
          <a:bodyPr/>
          <a:lstStyle/>
          <a:p>
            <a:fld id="{5F0EEFA0-E76E-406E-A1DF-46303310A87A}" type="datetimeFigureOut">
              <a:rPr lang="en-IN" smtClean="0"/>
              <a:t>22-08-2020</a:t>
            </a:fld>
            <a:endParaRPr lang="en-IN"/>
          </a:p>
        </p:txBody>
      </p:sp>
      <p:sp>
        <p:nvSpPr>
          <p:cNvPr id="3" name="Footer Placeholder 2">
            <a:extLst>
              <a:ext uri="{FF2B5EF4-FFF2-40B4-BE49-F238E27FC236}">
                <a16:creationId xmlns:a16="http://schemas.microsoft.com/office/drawing/2014/main" id="{244439A1-6A49-48C4-9FAF-21D42BF277D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4EB40C18-205F-4CA7-9586-155A7A18E3EF}"/>
              </a:ext>
            </a:extLst>
          </p:cNvPr>
          <p:cNvSpPr>
            <a:spLocks noGrp="1"/>
          </p:cNvSpPr>
          <p:nvPr>
            <p:ph type="sldNum" sz="quarter" idx="12"/>
          </p:nvPr>
        </p:nvSpPr>
        <p:spPr/>
        <p:txBody>
          <a:bodyPr/>
          <a:lstStyle/>
          <a:p>
            <a:fld id="{968D9478-6BA7-45DD-A79C-107584FE8AD3}" type="slidenum">
              <a:rPr lang="en-IN" smtClean="0"/>
              <a:t>‹#›</a:t>
            </a:fld>
            <a:endParaRPr lang="en-IN"/>
          </a:p>
        </p:txBody>
      </p:sp>
    </p:spTree>
    <p:extLst>
      <p:ext uri="{BB962C8B-B14F-4D97-AF65-F5344CB8AC3E}">
        <p14:creationId xmlns:p14="http://schemas.microsoft.com/office/powerpoint/2010/main" val="8769426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92555-B6CD-40C1-9DA9-179DAECF59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3DA4FF3-5FE5-42B0-B3F6-118BBF29D7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34F5E05-B479-42EB-AD31-F96473DDE9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E572E4-FD26-4323-B5D6-63CC0F9B7659}"/>
              </a:ext>
            </a:extLst>
          </p:cNvPr>
          <p:cNvSpPr>
            <a:spLocks noGrp="1"/>
          </p:cNvSpPr>
          <p:nvPr>
            <p:ph type="dt" sz="half" idx="10"/>
          </p:nvPr>
        </p:nvSpPr>
        <p:spPr/>
        <p:txBody>
          <a:bodyPr/>
          <a:lstStyle/>
          <a:p>
            <a:fld id="{5F0EEFA0-E76E-406E-A1DF-46303310A87A}" type="datetimeFigureOut">
              <a:rPr lang="en-IN" smtClean="0"/>
              <a:t>22-08-2020</a:t>
            </a:fld>
            <a:endParaRPr lang="en-IN"/>
          </a:p>
        </p:txBody>
      </p:sp>
      <p:sp>
        <p:nvSpPr>
          <p:cNvPr id="6" name="Footer Placeholder 5">
            <a:extLst>
              <a:ext uri="{FF2B5EF4-FFF2-40B4-BE49-F238E27FC236}">
                <a16:creationId xmlns:a16="http://schemas.microsoft.com/office/drawing/2014/main" id="{5EBF532F-EE06-40E8-9149-7A8FA3EE4CF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03DC99A-8250-4F25-B490-9C72B24A1C8D}"/>
              </a:ext>
            </a:extLst>
          </p:cNvPr>
          <p:cNvSpPr>
            <a:spLocks noGrp="1"/>
          </p:cNvSpPr>
          <p:nvPr>
            <p:ph type="sldNum" sz="quarter" idx="12"/>
          </p:nvPr>
        </p:nvSpPr>
        <p:spPr/>
        <p:txBody>
          <a:bodyPr/>
          <a:lstStyle/>
          <a:p>
            <a:fld id="{968D9478-6BA7-45DD-A79C-107584FE8AD3}" type="slidenum">
              <a:rPr lang="en-IN" smtClean="0"/>
              <a:t>‹#›</a:t>
            </a:fld>
            <a:endParaRPr lang="en-IN"/>
          </a:p>
        </p:txBody>
      </p:sp>
    </p:spTree>
    <p:extLst>
      <p:ext uri="{BB962C8B-B14F-4D97-AF65-F5344CB8AC3E}">
        <p14:creationId xmlns:p14="http://schemas.microsoft.com/office/powerpoint/2010/main" val="2684996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15C7B-FF99-4251-821E-6982A6B149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A933246-3C3F-4999-B83E-D4EF1E286F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826E2254-8965-44CE-B4EB-6249636202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D0CFF-A8E8-45CE-8CD7-A0B4ABF9D146}"/>
              </a:ext>
            </a:extLst>
          </p:cNvPr>
          <p:cNvSpPr>
            <a:spLocks noGrp="1"/>
          </p:cNvSpPr>
          <p:nvPr>
            <p:ph type="dt" sz="half" idx="10"/>
          </p:nvPr>
        </p:nvSpPr>
        <p:spPr/>
        <p:txBody>
          <a:bodyPr/>
          <a:lstStyle/>
          <a:p>
            <a:fld id="{5F0EEFA0-E76E-406E-A1DF-46303310A87A}" type="datetimeFigureOut">
              <a:rPr lang="en-IN" smtClean="0"/>
              <a:t>22-08-2020</a:t>
            </a:fld>
            <a:endParaRPr lang="en-IN"/>
          </a:p>
        </p:txBody>
      </p:sp>
      <p:sp>
        <p:nvSpPr>
          <p:cNvPr id="6" name="Footer Placeholder 5">
            <a:extLst>
              <a:ext uri="{FF2B5EF4-FFF2-40B4-BE49-F238E27FC236}">
                <a16:creationId xmlns:a16="http://schemas.microsoft.com/office/drawing/2014/main" id="{E9C4D4E3-C0E8-4B2B-85BA-4F95CEC5D49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E1AE6BE-8E57-4E6A-A953-612EFA0BDD89}"/>
              </a:ext>
            </a:extLst>
          </p:cNvPr>
          <p:cNvSpPr>
            <a:spLocks noGrp="1"/>
          </p:cNvSpPr>
          <p:nvPr>
            <p:ph type="sldNum" sz="quarter" idx="12"/>
          </p:nvPr>
        </p:nvSpPr>
        <p:spPr/>
        <p:txBody>
          <a:bodyPr/>
          <a:lstStyle/>
          <a:p>
            <a:fld id="{968D9478-6BA7-45DD-A79C-107584FE8AD3}" type="slidenum">
              <a:rPr lang="en-IN" smtClean="0"/>
              <a:t>‹#›</a:t>
            </a:fld>
            <a:endParaRPr lang="en-IN"/>
          </a:p>
        </p:txBody>
      </p:sp>
    </p:spTree>
    <p:extLst>
      <p:ext uri="{BB962C8B-B14F-4D97-AF65-F5344CB8AC3E}">
        <p14:creationId xmlns:p14="http://schemas.microsoft.com/office/powerpoint/2010/main" val="3716644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C8C770-26E0-4E3E-9FEE-27DB435C4E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B70A384-11D3-40EF-9729-1F03E33814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19E697B-8C49-40EE-A5DA-1816D4E8BB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0EEFA0-E76E-406E-A1DF-46303310A87A}" type="datetimeFigureOut">
              <a:rPr lang="en-IN" smtClean="0"/>
              <a:t>22-08-2020</a:t>
            </a:fld>
            <a:endParaRPr lang="en-IN"/>
          </a:p>
        </p:txBody>
      </p:sp>
      <p:sp>
        <p:nvSpPr>
          <p:cNvPr id="5" name="Footer Placeholder 4">
            <a:extLst>
              <a:ext uri="{FF2B5EF4-FFF2-40B4-BE49-F238E27FC236}">
                <a16:creationId xmlns:a16="http://schemas.microsoft.com/office/drawing/2014/main" id="{3AB6293B-0797-4309-9A26-B0D861036C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F95BB3FD-8F4F-4D2C-B03C-B77D3D7969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D9478-6BA7-45DD-A79C-107584FE8AD3}" type="slidenum">
              <a:rPr lang="en-IN" smtClean="0"/>
              <a:t>‹#›</a:t>
            </a:fld>
            <a:endParaRPr lang="en-IN"/>
          </a:p>
        </p:txBody>
      </p:sp>
    </p:spTree>
    <p:extLst>
      <p:ext uri="{BB962C8B-B14F-4D97-AF65-F5344CB8AC3E}">
        <p14:creationId xmlns:p14="http://schemas.microsoft.com/office/powerpoint/2010/main" val="4292357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7.xml"/><Relationship Id="rId4" Type="http://schemas.openxmlformats.org/officeDocument/2006/relationships/image" Target="../media/image48.jpg"/></Relationships>
</file>

<file path=ppt/slides/_rels/slide3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6FB5E-EFAA-448E-9303-40E8F907A10D}"/>
              </a:ext>
            </a:extLst>
          </p:cNvPr>
          <p:cNvSpPr>
            <a:spLocks noGrp="1"/>
          </p:cNvSpPr>
          <p:nvPr>
            <p:ph type="ctrTitle"/>
          </p:nvPr>
        </p:nvSpPr>
        <p:spPr>
          <a:xfrm>
            <a:off x="169683" y="622163"/>
            <a:ext cx="11906360" cy="2266345"/>
          </a:xfrm>
        </p:spPr>
        <p:txBody>
          <a:bodyPr>
            <a:noAutofit/>
          </a:bodyPr>
          <a:lstStyle/>
          <a:p>
            <a:r>
              <a:rPr lang="en-US" sz="7200" b="1" dirty="0">
                <a:solidFill>
                  <a:srgbClr val="0070C0"/>
                </a:solidFill>
                <a:effectLst>
                  <a:outerShdw blurRad="38100" dist="38100" dir="2700000" algn="tl">
                    <a:srgbClr val="000000">
                      <a:alpha val="43137"/>
                    </a:srgbClr>
                  </a:outerShdw>
                </a:effectLst>
                <a:latin typeface="Maiandra GD" panose="020E0502030308020204" pitchFamily="34" charset="0"/>
              </a:rPr>
              <a:t>CHEMISTRY OF </a:t>
            </a:r>
            <a:br>
              <a:rPr lang="en-US" sz="7200" b="1" dirty="0">
                <a:solidFill>
                  <a:srgbClr val="0070C0"/>
                </a:solidFill>
                <a:effectLst>
                  <a:outerShdw blurRad="38100" dist="38100" dir="2700000" algn="tl">
                    <a:srgbClr val="000000">
                      <a:alpha val="43137"/>
                    </a:srgbClr>
                  </a:outerShdw>
                </a:effectLst>
                <a:latin typeface="Maiandra GD" panose="020E0502030308020204" pitchFamily="34" charset="0"/>
              </a:rPr>
            </a:br>
            <a:r>
              <a:rPr lang="en-US" sz="7200" b="1" dirty="0">
                <a:solidFill>
                  <a:srgbClr val="0070C0"/>
                </a:solidFill>
                <a:effectLst>
                  <a:outerShdw blurRad="38100" dist="38100" dir="2700000" algn="tl">
                    <a:srgbClr val="000000">
                      <a:alpha val="43137"/>
                    </a:srgbClr>
                  </a:outerShdw>
                </a:effectLst>
                <a:latin typeface="Maiandra GD" panose="020E0502030308020204" pitchFamily="34" charset="0"/>
              </a:rPr>
              <a:t>F-BLOCK ELEMENTS</a:t>
            </a:r>
            <a:endParaRPr lang="en-IN" sz="7200" b="1" dirty="0">
              <a:solidFill>
                <a:srgbClr val="0070C0"/>
              </a:solidFill>
              <a:effectLst>
                <a:outerShdw blurRad="38100" dist="38100" dir="2700000" algn="tl">
                  <a:srgbClr val="000000">
                    <a:alpha val="43137"/>
                  </a:srgbClr>
                </a:outerShdw>
              </a:effectLst>
              <a:latin typeface="Maiandra GD" panose="020E0502030308020204" pitchFamily="34" charset="0"/>
            </a:endParaRPr>
          </a:p>
        </p:txBody>
      </p:sp>
      <p:sp>
        <p:nvSpPr>
          <p:cNvPr id="3" name="Subtitle 2">
            <a:extLst>
              <a:ext uri="{FF2B5EF4-FFF2-40B4-BE49-F238E27FC236}">
                <a16:creationId xmlns:a16="http://schemas.microsoft.com/office/drawing/2014/main" id="{80EC05FA-4420-4D02-9611-446E27A2BD82}"/>
              </a:ext>
            </a:extLst>
          </p:cNvPr>
          <p:cNvSpPr>
            <a:spLocks noGrp="1"/>
          </p:cNvSpPr>
          <p:nvPr>
            <p:ph type="subTitle" idx="1"/>
          </p:nvPr>
        </p:nvSpPr>
        <p:spPr>
          <a:xfrm>
            <a:off x="5029200" y="4432629"/>
            <a:ext cx="7162800" cy="2266345"/>
          </a:xfrm>
        </p:spPr>
        <p:txBody>
          <a:bodyPr>
            <a:normAutofit/>
          </a:bodyPr>
          <a:lstStyle/>
          <a:p>
            <a:pPr algn="ctr"/>
            <a:r>
              <a:rPr lang="en-US" sz="2400" b="1" dirty="0">
                <a:solidFill>
                  <a:srgbClr val="C00000"/>
                </a:solidFill>
                <a:effectLst>
                  <a:outerShdw blurRad="38100" dist="38100" dir="2700000" algn="tl">
                    <a:srgbClr val="000000">
                      <a:alpha val="43137"/>
                    </a:srgbClr>
                  </a:outerShdw>
                </a:effectLst>
                <a:latin typeface="Maiandra GD" panose="020E0502030308020204" pitchFamily="34" charset="0"/>
              </a:rPr>
              <a:t>Presented By :</a:t>
            </a:r>
          </a:p>
          <a:p>
            <a:pPr algn="ctr"/>
            <a:r>
              <a:rPr lang="en-US" sz="2400" b="1" dirty="0">
                <a:solidFill>
                  <a:srgbClr val="C00000"/>
                </a:solidFill>
                <a:effectLst>
                  <a:outerShdw blurRad="38100" dist="38100" dir="2700000" algn="tl">
                    <a:srgbClr val="000000">
                      <a:alpha val="43137"/>
                    </a:srgbClr>
                  </a:outerShdw>
                </a:effectLst>
                <a:latin typeface="Maiandra GD" panose="020E0502030308020204" pitchFamily="34" charset="0"/>
              </a:rPr>
              <a:t>K.N.S.SWAMI., M. Sc., SET</a:t>
            </a:r>
          </a:p>
          <a:p>
            <a:pPr algn="ctr"/>
            <a:r>
              <a:rPr lang="en-US" sz="2400" b="1" dirty="0">
                <a:solidFill>
                  <a:srgbClr val="C00000"/>
                </a:solidFill>
                <a:effectLst>
                  <a:outerShdw blurRad="38100" dist="38100" dir="2700000" algn="tl">
                    <a:srgbClr val="000000">
                      <a:alpha val="43137"/>
                    </a:srgbClr>
                  </a:outerShdw>
                </a:effectLst>
                <a:latin typeface="Maiandra GD" panose="020E0502030308020204" pitchFamily="34" charset="0"/>
              </a:rPr>
              <a:t>Guest Faculty in Chemistry</a:t>
            </a:r>
          </a:p>
          <a:p>
            <a:pPr algn="ctr"/>
            <a:r>
              <a:rPr lang="en-US" sz="2400" b="1" dirty="0">
                <a:solidFill>
                  <a:srgbClr val="C00000"/>
                </a:solidFill>
                <a:effectLst>
                  <a:outerShdw blurRad="38100" dist="38100" dir="2700000" algn="tl">
                    <a:srgbClr val="000000">
                      <a:alpha val="43137"/>
                    </a:srgbClr>
                  </a:outerShdw>
                </a:effectLst>
                <a:latin typeface="Maiandra GD" panose="020E0502030308020204" pitchFamily="34" charset="0"/>
              </a:rPr>
              <a:t>P. R. Government College (Autonomous), Kakinada.</a:t>
            </a:r>
            <a:endParaRPr lang="en-IN" sz="2400" b="1" dirty="0">
              <a:solidFill>
                <a:srgbClr val="C00000"/>
              </a:solidFill>
              <a:effectLst>
                <a:outerShdw blurRad="38100" dist="38100" dir="2700000" algn="tl">
                  <a:srgbClr val="000000">
                    <a:alpha val="43137"/>
                  </a:srgbClr>
                </a:outerShdw>
              </a:effectLst>
              <a:latin typeface="Maiandra GD" panose="020E0502030308020204" pitchFamily="34" charset="0"/>
            </a:endParaRPr>
          </a:p>
          <a:p>
            <a:pPr>
              <a:lnSpc>
                <a:spcPct val="120000"/>
              </a:lnSpc>
            </a:pPr>
            <a:endParaRPr lang="en-IN" dirty="0"/>
          </a:p>
        </p:txBody>
      </p:sp>
    </p:spTree>
    <p:extLst>
      <p:ext uri="{BB962C8B-B14F-4D97-AF65-F5344CB8AC3E}">
        <p14:creationId xmlns:p14="http://schemas.microsoft.com/office/powerpoint/2010/main" val="174339500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1"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9"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7"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38" dur="5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5"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4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0F2C5137-E4D6-4EC6-9449-472335AEEFC7}"/>
              </a:ext>
            </a:extLst>
          </p:cNvPr>
          <p:cNvSpPr txBox="1"/>
          <p:nvPr/>
        </p:nvSpPr>
        <p:spPr>
          <a:xfrm>
            <a:off x="447357" y="163512"/>
            <a:ext cx="2291080" cy="448945"/>
          </a:xfrm>
          <a:prstGeom prst="rect">
            <a:avLst/>
          </a:prstGeom>
        </p:spPr>
        <p:txBody>
          <a:bodyPr vert="horz" wrap="square" lIns="0" tIns="15875" rIns="0" bIns="0" rtlCol="0">
            <a:spAutoFit/>
          </a:bodyPr>
          <a:lstStyle/>
          <a:p>
            <a:pPr marL="12700">
              <a:lnSpc>
                <a:spcPct val="100000"/>
              </a:lnSpc>
              <a:spcBef>
                <a:spcPts val="125"/>
              </a:spcBef>
            </a:pPr>
            <a:r>
              <a:rPr sz="2750" b="1" spc="5" dirty="0">
                <a:solidFill>
                  <a:srgbClr val="C00000"/>
                </a:solidFill>
                <a:latin typeface="Calibri"/>
                <a:cs typeface="Calibri"/>
              </a:rPr>
              <a:t>Oxidation</a:t>
            </a:r>
            <a:r>
              <a:rPr sz="2750" b="1" spc="35" dirty="0">
                <a:solidFill>
                  <a:srgbClr val="C00000"/>
                </a:solidFill>
                <a:latin typeface="Calibri"/>
                <a:cs typeface="Calibri"/>
              </a:rPr>
              <a:t> </a:t>
            </a:r>
            <a:r>
              <a:rPr sz="2750" b="1" spc="10" dirty="0">
                <a:solidFill>
                  <a:srgbClr val="C00000"/>
                </a:solidFill>
                <a:latin typeface="Calibri"/>
                <a:cs typeface="Calibri"/>
              </a:rPr>
              <a:t>state</a:t>
            </a:r>
            <a:endParaRPr sz="2750" dirty="0">
              <a:latin typeface="Calibri"/>
              <a:cs typeface="Calibri"/>
            </a:endParaRPr>
          </a:p>
        </p:txBody>
      </p:sp>
      <p:sp>
        <p:nvSpPr>
          <p:cNvPr id="3" name="object 4">
            <a:extLst>
              <a:ext uri="{FF2B5EF4-FFF2-40B4-BE49-F238E27FC236}">
                <a16:creationId xmlns:a16="http://schemas.microsoft.com/office/drawing/2014/main" id="{6C9C6D5C-7F8C-4085-9ABC-435C9DF9C7D7}"/>
              </a:ext>
            </a:extLst>
          </p:cNvPr>
          <p:cNvSpPr/>
          <p:nvPr/>
        </p:nvSpPr>
        <p:spPr>
          <a:xfrm>
            <a:off x="359789" y="612457"/>
            <a:ext cx="8821918" cy="602932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25220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E737C9C-82E8-4BB4-8CFE-EE9CA3DA4A55}"/>
              </a:ext>
            </a:extLst>
          </p:cNvPr>
          <p:cNvSpPr/>
          <p:nvPr/>
        </p:nvSpPr>
        <p:spPr>
          <a:xfrm>
            <a:off x="133743" y="114595"/>
            <a:ext cx="5629275" cy="4419600"/>
          </a:xfrm>
          <a:prstGeom prst="rect">
            <a:avLst/>
          </a:prstGeom>
          <a:blipFill>
            <a:blip r:embed="rId2" cstate="print"/>
            <a:stretch>
              <a:fillRect/>
            </a:stretch>
          </a:blipFill>
        </p:spPr>
        <p:txBody>
          <a:bodyPr wrap="square" lIns="0" tIns="0" rIns="0" bIns="0" rtlCol="0"/>
          <a:lstStyle/>
          <a:p>
            <a:endParaRPr b="1">
              <a:latin typeface="Maiandra GD" panose="020E0502030308020204" pitchFamily="34" charset="0"/>
            </a:endParaRPr>
          </a:p>
        </p:txBody>
      </p:sp>
      <p:sp>
        <p:nvSpPr>
          <p:cNvPr id="3" name="object 3">
            <a:extLst>
              <a:ext uri="{FF2B5EF4-FFF2-40B4-BE49-F238E27FC236}">
                <a16:creationId xmlns:a16="http://schemas.microsoft.com/office/drawing/2014/main" id="{A8222948-6CFB-455B-A4E2-F42D26771A2B}"/>
              </a:ext>
            </a:extLst>
          </p:cNvPr>
          <p:cNvSpPr/>
          <p:nvPr/>
        </p:nvSpPr>
        <p:spPr>
          <a:xfrm>
            <a:off x="5963239" y="114595"/>
            <a:ext cx="5791200" cy="3352800"/>
          </a:xfrm>
          <a:prstGeom prst="rect">
            <a:avLst/>
          </a:prstGeom>
          <a:blipFill>
            <a:blip r:embed="rId3" cstate="print"/>
            <a:stretch>
              <a:fillRect/>
            </a:stretch>
          </a:blipFill>
        </p:spPr>
        <p:txBody>
          <a:bodyPr wrap="square" lIns="0" tIns="0" rIns="0" bIns="0" rtlCol="0"/>
          <a:lstStyle/>
          <a:p>
            <a:endParaRPr b="1">
              <a:latin typeface="Maiandra GD" panose="020E0502030308020204" pitchFamily="34" charset="0"/>
            </a:endParaRPr>
          </a:p>
        </p:txBody>
      </p:sp>
      <p:sp>
        <p:nvSpPr>
          <p:cNvPr id="4" name="object 4">
            <a:extLst>
              <a:ext uri="{FF2B5EF4-FFF2-40B4-BE49-F238E27FC236}">
                <a16:creationId xmlns:a16="http://schemas.microsoft.com/office/drawing/2014/main" id="{37DB7597-BE91-442B-8D0E-D9E0B63F7E09}"/>
              </a:ext>
            </a:extLst>
          </p:cNvPr>
          <p:cNvSpPr/>
          <p:nvPr/>
        </p:nvSpPr>
        <p:spPr>
          <a:xfrm>
            <a:off x="5963239" y="3776392"/>
            <a:ext cx="5583950" cy="1979457"/>
          </a:xfrm>
          <a:prstGeom prst="rect">
            <a:avLst/>
          </a:prstGeom>
          <a:blipFill>
            <a:blip r:embed="rId4" cstate="print"/>
            <a:stretch>
              <a:fillRect/>
            </a:stretch>
          </a:blipFill>
        </p:spPr>
        <p:txBody>
          <a:bodyPr wrap="square" lIns="0" tIns="0" rIns="0" bIns="0" rtlCol="0"/>
          <a:lstStyle/>
          <a:p>
            <a:endParaRPr b="1">
              <a:latin typeface="Maiandra GD" panose="020E0502030308020204" pitchFamily="34" charset="0"/>
            </a:endParaRPr>
          </a:p>
        </p:txBody>
      </p:sp>
    </p:spTree>
    <p:extLst>
      <p:ext uri="{BB962C8B-B14F-4D97-AF65-F5344CB8AC3E}">
        <p14:creationId xmlns:p14="http://schemas.microsoft.com/office/powerpoint/2010/main" val="2206235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19169E-241C-46EE-BAA2-9BE8BA9CFD0C}"/>
              </a:ext>
            </a:extLst>
          </p:cNvPr>
          <p:cNvSpPr/>
          <p:nvPr/>
        </p:nvSpPr>
        <p:spPr>
          <a:xfrm>
            <a:off x="160411" y="124062"/>
            <a:ext cx="2824171" cy="461665"/>
          </a:xfrm>
          <a:prstGeom prst="rect">
            <a:avLst/>
          </a:prstGeom>
        </p:spPr>
        <p:txBody>
          <a:bodyPr wrap="none">
            <a:spAutoFit/>
          </a:bodyPr>
          <a:lstStyle/>
          <a:p>
            <a:r>
              <a:rPr lang="en-IN" sz="2400" b="1" spc="-5" dirty="0">
                <a:solidFill>
                  <a:srgbClr val="00AFEF"/>
                </a:solidFill>
                <a:effectLst>
                  <a:outerShdw blurRad="38100" dist="38100" dir="2700000" algn="tl">
                    <a:srgbClr val="000000">
                      <a:alpha val="43137"/>
                    </a:srgbClr>
                  </a:outerShdw>
                </a:effectLst>
                <a:latin typeface="Maiandra GD" panose="020E0502030308020204" pitchFamily="34" charset="0"/>
              </a:rPr>
              <a:t>Lanthanide</a:t>
            </a:r>
            <a:r>
              <a:rPr lang="en-IN" sz="2400" b="1" spc="-365" dirty="0">
                <a:solidFill>
                  <a:srgbClr val="00AFEF"/>
                </a:solidFill>
                <a:effectLst>
                  <a:outerShdw blurRad="38100" dist="38100" dir="2700000" algn="tl">
                    <a:srgbClr val="000000">
                      <a:alpha val="43137"/>
                    </a:srgbClr>
                  </a:outerShdw>
                </a:effectLst>
                <a:latin typeface="Maiandra GD" panose="020E0502030308020204" pitchFamily="34" charset="0"/>
              </a:rPr>
              <a:t> </a:t>
            </a:r>
            <a:r>
              <a:rPr lang="en-IN" sz="2400" b="1" spc="-5" dirty="0">
                <a:solidFill>
                  <a:srgbClr val="00AFEF"/>
                </a:solidFill>
                <a:effectLst>
                  <a:outerShdw blurRad="38100" dist="38100" dir="2700000" algn="tl">
                    <a:srgbClr val="000000">
                      <a:alpha val="43137"/>
                    </a:srgbClr>
                  </a:outerShdw>
                </a:effectLst>
                <a:latin typeface="Maiandra GD" panose="020E0502030308020204" pitchFamily="34" charset="0"/>
              </a:rPr>
              <a:t>hydrides</a:t>
            </a:r>
            <a:endParaRPr lang="en-IN" sz="2400" b="1" dirty="0">
              <a:effectLst>
                <a:outerShdw blurRad="38100" dist="38100" dir="2700000" algn="tl">
                  <a:srgbClr val="000000">
                    <a:alpha val="43137"/>
                  </a:srgbClr>
                </a:outerShdw>
              </a:effectLst>
              <a:latin typeface="Maiandra GD" panose="020E0502030308020204" pitchFamily="34" charset="0"/>
            </a:endParaRPr>
          </a:p>
        </p:txBody>
      </p:sp>
      <p:sp>
        <p:nvSpPr>
          <p:cNvPr id="3" name="object 3">
            <a:extLst>
              <a:ext uri="{FF2B5EF4-FFF2-40B4-BE49-F238E27FC236}">
                <a16:creationId xmlns:a16="http://schemas.microsoft.com/office/drawing/2014/main" id="{B51D82A0-849D-472F-8F47-FEECE53E8335}"/>
              </a:ext>
            </a:extLst>
          </p:cNvPr>
          <p:cNvSpPr txBox="1"/>
          <p:nvPr/>
        </p:nvSpPr>
        <p:spPr>
          <a:xfrm>
            <a:off x="262320" y="754138"/>
            <a:ext cx="8181340" cy="5470728"/>
          </a:xfrm>
          <a:prstGeom prst="rect">
            <a:avLst/>
          </a:prstGeom>
        </p:spPr>
        <p:txBody>
          <a:bodyPr vert="horz" wrap="square" lIns="0" tIns="12700" rIns="0" bIns="0" rtlCol="0">
            <a:spAutoFit/>
          </a:bodyPr>
          <a:lstStyle/>
          <a:p>
            <a:pPr marL="139700">
              <a:lnSpc>
                <a:spcPct val="100000"/>
              </a:lnSpc>
              <a:spcBef>
                <a:spcPts val="100"/>
              </a:spcBef>
            </a:pPr>
            <a:r>
              <a:rPr sz="1800" b="1" dirty="0">
                <a:latin typeface="Maiandra GD" panose="020E0502030308020204" pitchFamily="34" charset="0"/>
                <a:cs typeface="Calibri"/>
              </a:rPr>
              <a:t>Preparation: </a:t>
            </a:r>
            <a:r>
              <a:rPr sz="1800" b="1" spc="5" dirty="0">
                <a:latin typeface="Maiandra GD" panose="020E0502030308020204" pitchFamily="34" charset="0"/>
                <a:cs typeface="Calibri"/>
              </a:rPr>
              <a:t>Heat </a:t>
            </a:r>
            <a:r>
              <a:rPr sz="1800" b="1" spc="15" dirty="0">
                <a:latin typeface="Maiandra GD" panose="020E0502030308020204" pitchFamily="34" charset="0"/>
                <a:cs typeface="Calibri"/>
              </a:rPr>
              <a:t>at </a:t>
            </a:r>
            <a:r>
              <a:rPr sz="1800" b="1" spc="-15" dirty="0">
                <a:latin typeface="Maiandra GD" panose="020E0502030308020204" pitchFamily="34" charset="0"/>
                <a:cs typeface="Calibri"/>
              </a:rPr>
              <a:t>300-350°C, </a:t>
            </a:r>
            <a:r>
              <a:rPr sz="1800" b="1" spc="-10" dirty="0">
                <a:latin typeface="Maiandra GD" panose="020E0502030308020204" pitchFamily="34" charset="0"/>
                <a:cs typeface="Calibri"/>
              </a:rPr>
              <a:t>Ln </a:t>
            </a:r>
            <a:r>
              <a:rPr sz="1800" b="1" dirty="0">
                <a:latin typeface="Maiandra GD" panose="020E0502030308020204" pitchFamily="34" charset="0"/>
                <a:cs typeface="Calibri"/>
              </a:rPr>
              <a:t>+ </a:t>
            </a:r>
            <a:r>
              <a:rPr sz="1800" b="1" spc="-5" dirty="0">
                <a:latin typeface="Maiandra GD" panose="020E0502030308020204" pitchFamily="34" charset="0"/>
                <a:cs typeface="Calibri"/>
              </a:rPr>
              <a:t>H</a:t>
            </a:r>
            <a:r>
              <a:rPr sz="1800" b="1" spc="-7" baseline="-18518" dirty="0">
                <a:latin typeface="Maiandra GD" panose="020E0502030308020204" pitchFamily="34" charset="0"/>
                <a:cs typeface="Calibri"/>
              </a:rPr>
              <a:t>2 </a:t>
            </a:r>
            <a:r>
              <a:rPr sz="1800" b="1" dirty="0">
                <a:latin typeface="Maiandra GD" panose="020E0502030308020204" pitchFamily="34" charset="0"/>
                <a:cs typeface="Wingdings"/>
              </a:rPr>
              <a:t></a:t>
            </a:r>
            <a:r>
              <a:rPr sz="1800" b="1" spc="-204" dirty="0">
                <a:latin typeface="Maiandra GD" panose="020E0502030308020204" pitchFamily="34" charset="0"/>
                <a:cs typeface="Times New Roman"/>
              </a:rPr>
              <a:t> </a:t>
            </a:r>
            <a:r>
              <a:rPr sz="1800" b="1" spc="-5" dirty="0">
                <a:latin typeface="Maiandra GD" panose="020E0502030308020204" pitchFamily="34" charset="0"/>
                <a:cs typeface="Calibri"/>
              </a:rPr>
              <a:t>LnH</a:t>
            </a:r>
            <a:r>
              <a:rPr sz="1800" b="1" spc="-7" baseline="-18518" dirty="0">
                <a:latin typeface="Maiandra GD" panose="020E0502030308020204" pitchFamily="34" charset="0"/>
                <a:cs typeface="Calibri"/>
              </a:rPr>
              <a:t>2</a:t>
            </a:r>
            <a:endParaRPr sz="1800" b="1" baseline="-18518" dirty="0">
              <a:latin typeface="Maiandra GD" panose="020E0502030308020204" pitchFamily="34" charset="0"/>
              <a:cs typeface="Calibri"/>
            </a:endParaRPr>
          </a:p>
          <a:p>
            <a:pPr>
              <a:lnSpc>
                <a:spcPct val="100000"/>
              </a:lnSpc>
              <a:spcBef>
                <a:spcPts val="25"/>
              </a:spcBef>
            </a:pPr>
            <a:endParaRPr sz="1900" b="1" dirty="0">
              <a:latin typeface="Maiandra GD" panose="020E0502030308020204" pitchFamily="34" charset="0"/>
              <a:cs typeface="Calibri"/>
            </a:endParaRPr>
          </a:p>
          <a:p>
            <a:pPr marL="139700">
              <a:lnSpc>
                <a:spcPct val="100000"/>
              </a:lnSpc>
            </a:pPr>
            <a:r>
              <a:rPr sz="2400" b="1" u="heavy" spc="-5" dirty="0">
                <a:solidFill>
                  <a:srgbClr val="CC0099"/>
                </a:solidFill>
                <a:uFill>
                  <a:solidFill>
                    <a:srgbClr val="CC0099"/>
                  </a:solidFill>
                </a:uFill>
                <a:latin typeface="Maiandra GD" panose="020E0502030308020204" pitchFamily="34" charset="0"/>
                <a:cs typeface="Calibri"/>
              </a:rPr>
              <a:t>Properties </a:t>
            </a:r>
            <a:r>
              <a:rPr sz="2400" b="1" u="heavy" dirty="0">
                <a:solidFill>
                  <a:srgbClr val="CC0099"/>
                </a:solidFill>
                <a:uFill>
                  <a:solidFill>
                    <a:srgbClr val="CC0099"/>
                  </a:solidFill>
                </a:uFill>
                <a:latin typeface="Maiandra GD" panose="020E0502030308020204" pitchFamily="34" charset="0"/>
                <a:cs typeface="Calibri"/>
              </a:rPr>
              <a:t>of</a:t>
            </a:r>
            <a:r>
              <a:rPr sz="2400" b="1" u="heavy" spc="-55" dirty="0">
                <a:solidFill>
                  <a:srgbClr val="CC0099"/>
                </a:solidFill>
                <a:uFill>
                  <a:solidFill>
                    <a:srgbClr val="CC0099"/>
                  </a:solidFill>
                </a:uFill>
                <a:latin typeface="Maiandra GD" panose="020E0502030308020204" pitchFamily="34" charset="0"/>
                <a:cs typeface="Calibri"/>
              </a:rPr>
              <a:t> </a:t>
            </a:r>
            <a:r>
              <a:rPr sz="2400" b="1" u="heavy" dirty="0">
                <a:solidFill>
                  <a:srgbClr val="CC0099"/>
                </a:solidFill>
                <a:uFill>
                  <a:solidFill>
                    <a:srgbClr val="CC0099"/>
                  </a:solidFill>
                </a:uFill>
                <a:latin typeface="Maiandra GD" panose="020E0502030308020204" pitchFamily="34" charset="0"/>
                <a:cs typeface="Calibri"/>
              </a:rPr>
              <a:t>LnH</a:t>
            </a:r>
            <a:r>
              <a:rPr sz="2325" b="1" baseline="-19713" dirty="0">
                <a:solidFill>
                  <a:srgbClr val="CC0099"/>
                </a:solidFill>
                <a:latin typeface="Maiandra GD" panose="020E0502030308020204" pitchFamily="34" charset="0"/>
                <a:cs typeface="Calibri"/>
              </a:rPr>
              <a:t>2</a:t>
            </a:r>
            <a:endParaRPr sz="2325" b="1" baseline="-19713" dirty="0">
              <a:latin typeface="Maiandra GD" panose="020E0502030308020204" pitchFamily="34" charset="0"/>
              <a:cs typeface="Calibri"/>
            </a:endParaRPr>
          </a:p>
          <a:p>
            <a:pPr marL="368300" indent="-228600">
              <a:lnSpc>
                <a:spcPct val="100000"/>
              </a:lnSpc>
              <a:spcBef>
                <a:spcPts val="2225"/>
              </a:spcBef>
              <a:buFont typeface="Arial"/>
              <a:buChar char="•"/>
              <a:tabLst>
                <a:tab pos="367665" algn="l"/>
                <a:tab pos="368300" algn="l"/>
              </a:tabLst>
            </a:pPr>
            <a:r>
              <a:rPr sz="1800" b="1" spc="10" dirty="0">
                <a:latin typeface="Maiandra GD" panose="020E0502030308020204" pitchFamily="34" charset="0"/>
                <a:cs typeface="Calibri"/>
              </a:rPr>
              <a:t>black, </a:t>
            </a:r>
            <a:r>
              <a:rPr sz="1800" b="1" spc="-5" dirty="0">
                <a:latin typeface="Maiandra GD" panose="020E0502030308020204" pitchFamily="34" charset="0"/>
                <a:cs typeface="Calibri"/>
              </a:rPr>
              <a:t>reactive, </a:t>
            </a:r>
            <a:r>
              <a:rPr sz="1800" b="1" spc="15" dirty="0">
                <a:latin typeface="Maiandra GD" panose="020E0502030308020204" pitchFamily="34" charset="0"/>
                <a:cs typeface="Calibri"/>
              </a:rPr>
              <a:t>highly </a:t>
            </a:r>
            <a:r>
              <a:rPr sz="1800" b="1" spc="-5" dirty="0">
                <a:latin typeface="Maiandra GD" panose="020E0502030308020204" pitchFamily="34" charset="0"/>
                <a:cs typeface="Calibri"/>
              </a:rPr>
              <a:t>conducting, </a:t>
            </a:r>
            <a:r>
              <a:rPr sz="1800" b="1" dirty="0">
                <a:latin typeface="Maiandra GD" panose="020E0502030308020204" pitchFamily="34" charset="0"/>
                <a:cs typeface="Calibri"/>
              </a:rPr>
              <a:t>fluorite</a:t>
            </a:r>
            <a:r>
              <a:rPr sz="1800" b="1" spc="-290" dirty="0">
                <a:latin typeface="Maiandra GD" panose="020E0502030308020204" pitchFamily="34" charset="0"/>
                <a:cs typeface="Calibri"/>
              </a:rPr>
              <a:t> </a:t>
            </a:r>
            <a:r>
              <a:rPr sz="1800" b="1" spc="-10" dirty="0">
                <a:latin typeface="Maiandra GD" panose="020E0502030308020204" pitchFamily="34" charset="0"/>
                <a:cs typeface="Calibri"/>
              </a:rPr>
              <a:t>structure</a:t>
            </a:r>
            <a:endParaRPr sz="1800" b="1" dirty="0">
              <a:latin typeface="Maiandra GD" panose="020E0502030308020204" pitchFamily="34" charset="0"/>
              <a:cs typeface="Calibri"/>
            </a:endParaRPr>
          </a:p>
          <a:p>
            <a:pPr>
              <a:lnSpc>
                <a:spcPct val="100000"/>
              </a:lnSpc>
              <a:spcBef>
                <a:spcPts val="30"/>
              </a:spcBef>
              <a:buFont typeface="Arial"/>
              <a:buChar char="•"/>
            </a:pPr>
            <a:endParaRPr sz="1650" b="1" dirty="0">
              <a:latin typeface="Maiandra GD" panose="020E0502030308020204" pitchFamily="34" charset="0"/>
              <a:cs typeface="Calibri"/>
            </a:endParaRPr>
          </a:p>
          <a:p>
            <a:pPr marL="368300" indent="-228600">
              <a:lnSpc>
                <a:spcPct val="100000"/>
              </a:lnSpc>
              <a:buFont typeface="Arial"/>
              <a:buChar char="•"/>
              <a:tabLst>
                <a:tab pos="367665" algn="l"/>
                <a:tab pos="368300" algn="l"/>
              </a:tabLst>
            </a:pPr>
            <a:r>
              <a:rPr sz="1800" b="1" spc="5" dirty="0">
                <a:latin typeface="Maiandra GD" panose="020E0502030308020204" pitchFamily="34" charset="0"/>
                <a:cs typeface="Calibri"/>
              </a:rPr>
              <a:t>Most</a:t>
            </a:r>
            <a:r>
              <a:rPr sz="1800" b="1" spc="-45" dirty="0">
                <a:latin typeface="Maiandra GD" panose="020E0502030308020204" pitchFamily="34" charset="0"/>
                <a:cs typeface="Calibri"/>
              </a:rPr>
              <a:t> </a:t>
            </a:r>
            <a:r>
              <a:rPr sz="1800" b="1" spc="5" dirty="0">
                <a:latin typeface="Maiandra GD" panose="020E0502030308020204" pitchFamily="34" charset="0"/>
                <a:cs typeface="Calibri"/>
              </a:rPr>
              <a:t>thermodynamically</a:t>
            </a:r>
            <a:r>
              <a:rPr sz="1800" b="1" spc="-175" dirty="0">
                <a:latin typeface="Maiandra GD" panose="020E0502030308020204" pitchFamily="34" charset="0"/>
                <a:cs typeface="Calibri"/>
              </a:rPr>
              <a:t> </a:t>
            </a:r>
            <a:r>
              <a:rPr sz="1800" b="1" spc="10" dirty="0">
                <a:latin typeface="Maiandra GD" panose="020E0502030308020204" pitchFamily="34" charset="0"/>
                <a:cs typeface="Calibri"/>
              </a:rPr>
              <a:t>stable</a:t>
            </a:r>
            <a:r>
              <a:rPr sz="1800" b="1" spc="-105" dirty="0">
                <a:latin typeface="Maiandra GD" panose="020E0502030308020204" pitchFamily="34" charset="0"/>
                <a:cs typeface="Calibri"/>
              </a:rPr>
              <a:t> </a:t>
            </a:r>
            <a:r>
              <a:rPr sz="1800" b="1" spc="10" dirty="0">
                <a:latin typeface="Maiandra GD" panose="020E0502030308020204" pitchFamily="34" charset="0"/>
                <a:cs typeface="Calibri"/>
              </a:rPr>
              <a:t>of</a:t>
            </a:r>
            <a:r>
              <a:rPr sz="1800" b="1" spc="-60" dirty="0">
                <a:latin typeface="Maiandra GD" panose="020E0502030308020204" pitchFamily="34" charset="0"/>
                <a:cs typeface="Calibri"/>
              </a:rPr>
              <a:t> </a:t>
            </a:r>
            <a:r>
              <a:rPr sz="1800" b="1" spc="20" dirty="0">
                <a:latin typeface="Maiandra GD" panose="020E0502030308020204" pitchFamily="34" charset="0"/>
                <a:cs typeface="Calibri"/>
              </a:rPr>
              <a:t>all</a:t>
            </a:r>
            <a:r>
              <a:rPr sz="1800" b="1" spc="-75" dirty="0">
                <a:latin typeface="Maiandra GD" panose="020E0502030308020204" pitchFamily="34" charset="0"/>
                <a:cs typeface="Calibri"/>
              </a:rPr>
              <a:t> </a:t>
            </a:r>
            <a:r>
              <a:rPr sz="1800" b="1" spc="15" dirty="0">
                <a:latin typeface="Maiandra GD" panose="020E0502030308020204" pitchFamily="34" charset="0"/>
                <a:cs typeface="Calibri"/>
              </a:rPr>
              <a:t>binary</a:t>
            </a:r>
            <a:r>
              <a:rPr sz="1800" b="1" spc="-100" dirty="0">
                <a:latin typeface="Maiandra GD" panose="020E0502030308020204" pitchFamily="34" charset="0"/>
                <a:cs typeface="Calibri"/>
              </a:rPr>
              <a:t> </a:t>
            </a:r>
            <a:r>
              <a:rPr sz="1800" b="1" dirty="0">
                <a:latin typeface="Maiandra GD" panose="020E0502030308020204" pitchFamily="34" charset="0"/>
                <a:cs typeface="Calibri"/>
              </a:rPr>
              <a:t>metal </a:t>
            </a:r>
            <a:r>
              <a:rPr sz="1800" b="1" spc="10" dirty="0">
                <a:latin typeface="Maiandra GD" panose="020E0502030308020204" pitchFamily="34" charset="0"/>
                <a:cs typeface="Calibri"/>
              </a:rPr>
              <a:t>hydrides</a:t>
            </a:r>
            <a:endParaRPr sz="1800" b="1" dirty="0">
              <a:latin typeface="Maiandra GD" panose="020E0502030308020204" pitchFamily="34" charset="0"/>
              <a:cs typeface="Calibri"/>
            </a:endParaRPr>
          </a:p>
          <a:p>
            <a:pPr>
              <a:lnSpc>
                <a:spcPct val="100000"/>
              </a:lnSpc>
              <a:spcBef>
                <a:spcPts val="25"/>
              </a:spcBef>
              <a:buFont typeface="Arial"/>
              <a:buChar char="•"/>
            </a:pPr>
            <a:endParaRPr sz="1800" b="1" dirty="0">
              <a:latin typeface="Maiandra GD" panose="020E0502030308020204" pitchFamily="34" charset="0"/>
              <a:cs typeface="Calibri"/>
            </a:endParaRPr>
          </a:p>
          <a:p>
            <a:pPr marL="368300" indent="-228600">
              <a:lnSpc>
                <a:spcPct val="100000"/>
              </a:lnSpc>
              <a:spcBef>
                <a:spcPts val="5"/>
              </a:spcBef>
              <a:buFont typeface="Arial"/>
              <a:buChar char="•"/>
              <a:tabLst>
                <a:tab pos="367665" algn="l"/>
                <a:tab pos="368300" algn="l"/>
              </a:tabLst>
            </a:pPr>
            <a:r>
              <a:rPr sz="1800" b="1" spc="5" dirty="0">
                <a:latin typeface="Maiandra GD" panose="020E0502030308020204" pitchFamily="34" charset="0"/>
                <a:cs typeface="Calibri"/>
              </a:rPr>
              <a:t>Formulated</a:t>
            </a:r>
            <a:r>
              <a:rPr sz="1800" b="1" spc="-160" dirty="0">
                <a:latin typeface="Maiandra GD" panose="020E0502030308020204" pitchFamily="34" charset="0"/>
                <a:cs typeface="Calibri"/>
              </a:rPr>
              <a:t> </a:t>
            </a:r>
            <a:r>
              <a:rPr sz="1800" b="1" spc="15" dirty="0">
                <a:latin typeface="Maiandra GD" panose="020E0502030308020204" pitchFamily="34" charset="0"/>
                <a:cs typeface="Calibri"/>
              </a:rPr>
              <a:t>as</a:t>
            </a:r>
            <a:r>
              <a:rPr sz="1800" b="1" spc="30" dirty="0">
                <a:latin typeface="Maiandra GD" panose="020E0502030308020204" pitchFamily="34" charset="0"/>
                <a:cs typeface="Calibri"/>
              </a:rPr>
              <a:t> </a:t>
            </a:r>
            <a:r>
              <a:rPr sz="2000" b="1" spc="-10" dirty="0">
                <a:latin typeface="Maiandra GD" panose="020E0502030308020204" pitchFamily="34" charset="0"/>
                <a:cs typeface="Calibri"/>
              </a:rPr>
              <a:t>Ln</a:t>
            </a:r>
            <a:r>
              <a:rPr sz="2025" b="1" spc="-15" baseline="24691" dirty="0">
                <a:latin typeface="Maiandra GD" panose="020E0502030308020204" pitchFamily="34" charset="0"/>
                <a:cs typeface="Calibri"/>
              </a:rPr>
              <a:t>3+</a:t>
            </a:r>
            <a:r>
              <a:rPr sz="2000" b="1" spc="-10" dirty="0">
                <a:latin typeface="Maiandra GD" panose="020E0502030308020204" pitchFamily="34" charset="0"/>
                <a:cs typeface="Calibri"/>
              </a:rPr>
              <a:t>(H-)</a:t>
            </a:r>
            <a:r>
              <a:rPr sz="2025" b="1" spc="-15" baseline="-18518" dirty="0">
                <a:latin typeface="Maiandra GD" panose="020E0502030308020204" pitchFamily="34" charset="0"/>
                <a:cs typeface="Calibri"/>
              </a:rPr>
              <a:t>2</a:t>
            </a:r>
            <a:r>
              <a:rPr sz="2000" b="1" spc="-10" dirty="0">
                <a:latin typeface="Maiandra GD" panose="020E0502030308020204" pitchFamily="34" charset="0"/>
                <a:cs typeface="Calibri"/>
              </a:rPr>
              <a:t>(e-)</a:t>
            </a:r>
            <a:r>
              <a:rPr sz="2000" b="1" spc="40" dirty="0">
                <a:latin typeface="Maiandra GD" panose="020E0502030308020204" pitchFamily="34" charset="0"/>
                <a:cs typeface="Calibri"/>
              </a:rPr>
              <a:t> </a:t>
            </a:r>
            <a:r>
              <a:rPr sz="1800" b="1" spc="5" dirty="0">
                <a:latin typeface="Maiandra GD" panose="020E0502030308020204" pitchFamily="34" charset="0"/>
                <a:cs typeface="Calibri"/>
              </a:rPr>
              <a:t>with</a:t>
            </a:r>
            <a:r>
              <a:rPr sz="1800" b="1" spc="-5" dirty="0">
                <a:latin typeface="Maiandra GD" panose="020E0502030308020204" pitchFamily="34" charset="0"/>
                <a:cs typeface="Calibri"/>
              </a:rPr>
              <a:t> </a:t>
            </a:r>
            <a:r>
              <a:rPr sz="1800" b="1" dirty="0">
                <a:latin typeface="Maiandra GD" panose="020E0502030308020204" pitchFamily="34" charset="0"/>
                <a:cs typeface="Calibri"/>
              </a:rPr>
              <a:t>e-</a:t>
            </a:r>
            <a:r>
              <a:rPr sz="1800" b="1" spc="15" dirty="0">
                <a:latin typeface="Maiandra GD" panose="020E0502030308020204" pitchFamily="34" charset="0"/>
                <a:cs typeface="Calibri"/>
              </a:rPr>
              <a:t> </a:t>
            </a:r>
            <a:r>
              <a:rPr sz="1800" b="1" spc="5" dirty="0">
                <a:latin typeface="Maiandra GD" panose="020E0502030308020204" pitchFamily="34" charset="0"/>
                <a:cs typeface="Calibri"/>
              </a:rPr>
              <a:t>delocalized</a:t>
            </a:r>
            <a:r>
              <a:rPr sz="1800" b="1" spc="-145" dirty="0">
                <a:latin typeface="Maiandra GD" panose="020E0502030308020204" pitchFamily="34" charset="0"/>
                <a:cs typeface="Calibri"/>
              </a:rPr>
              <a:t> </a:t>
            </a:r>
            <a:r>
              <a:rPr sz="1800" b="1" spc="15" dirty="0">
                <a:latin typeface="Maiandra GD" panose="020E0502030308020204" pitchFamily="34" charset="0"/>
                <a:cs typeface="Calibri"/>
              </a:rPr>
              <a:t>in</a:t>
            </a:r>
            <a:r>
              <a:rPr sz="1800" b="1" dirty="0">
                <a:latin typeface="Maiandra GD" panose="020E0502030308020204" pitchFamily="34" charset="0"/>
                <a:cs typeface="Calibri"/>
              </a:rPr>
              <a:t> a</a:t>
            </a:r>
            <a:r>
              <a:rPr sz="1800" b="1" spc="5" dirty="0">
                <a:latin typeface="Maiandra GD" panose="020E0502030308020204" pitchFamily="34" charset="0"/>
                <a:cs typeface="Calibri"/>
              </a:rPr>
              <a:t> </a:t>
            </a:r>
            <a:r>
              <a:rPr sz="1800" b="1" spc="15" dirty="0">
                <a:latin typeface="Maiandra GD" panose="020E0502030308020204" pitchFamily="34" charset="0"/>
                <a:cs typeface="Calibri"/>
              </a:rPr>
              <a:t>metallic</a:t>
            </a:r>
            <a:r>
              <a:rPr sz="1800" b="1" spc="-195" dirty="0">
                <a:latin typeface="Maiandra GD" panose="020E0502030308020204" pitchFamily="34" charset="0"/>
                <a:cs typeface="Calibri"/>
              </a:rPr>
              <a:t> </a:t>
            </a:r>
            <a:r>
              <a:rPr sz="1800" b="1" spc="10" dirty="0">
                <a:latin typeface="Maiandra GD" panose="020E0502030308020204" pitchFamily="34" charset="0"/>
                <a:cs typeface="Calibri"/>
              </a:rPr>
              <a:t>conduction</a:t>
            </a:r>
            <a:r>
              <a:rPr sz="1800" b="1" spc="-155" dirty="0">
                <a:latin typeface="Maiandra GD" panose="020E0502030308020204" pitchFamily="34" charset="0"/>
                <a:cs typeface="Calibri"/>
              </a:rPr>
              <a:t> </a:t>
            </a:r>
            <a:r>
              <a:rPr sz="1800" b="1" spc="20" dirty="0">
                <a:latin typeface="Maiandra GD" panose="020E0502030308020204" pitchFamily="34" charset="0"/>
                <a:cs typeface="Calibri"/>
              </a:rPr>
              <a:t>band</a:t>
            </a:r>
            <a:endParaRPr sz="1800" b="1" dirty="0">
              <a:latin typeface="Maiandra GD" panose="020E0502030308020204" pitchFamily="34" charset="0"/>
              <a:cs typeface="Calibri"/>
            </a:endParaRPr>
          </a:p>
          <a:p>
            <a:pPr marL="368300" marR="938530" indent="-228600">
              <a:lnSpc>
                <a:spcPct val="149500"/>
              </a:lnSpc>
              <a:spcBef>
                <a:spcPts val="1010"/>
              </a:spcBef>
              <a:buFont typeface="Arial"/>
              <a:buChar char="•"/>
              <a:tabLst>
                <a:tab pos="367665" algn="l"/>
                <a:tab pos="368300" algn="l"/>
              </a:tabLst>
            </a:pPr>
            <a:r>
              <a:rPr sz="1800" b="1" dirty="0">
                <a:latin typeface="Maiandra GD" panose="020E0502030308020204" pitchFamily="34" charset="0"/>
                <a:cs typeface="Calibri"/>
              </a:rPr>
              <a:t>Further</a:t>
            </a:r>
            <a:r>
              <a:rPr sz="1800" b="1" spc="-60" dirty="0">
                <a:latin typeface="Maiandra GD" panose="020E0502030308020204" pitchFamily="34" charset="0"/>
                <a:cs typeface="Calibri"/>
              </a:rPr>
              <a:t> </a:t>
            </a:r>
            <a:r>
              <a:rPr sz="1800" b="1" dirty="0">
                <a:latin typeface="Maiandra GD" panose="020E0502030308020204" pitchFamily="34" charset="0"/>
                <a:cs typeface="Calibri"/>
              </a:rPr>
              <a:t>H</a:t>
            </a:r>
            <a:r>
              <a:rPr sz="1800" b="1" spc="40" dirty="0">
                <a:latin typeface="Maiandra GD" panose="020E0502030308020204" pitchFamily="34" charset="0"/>
                <a:cs typeface="Calibri"/>
              </a:rPr>
              <a:t> </a:t>
            </a:r>
            <a:r>
              <a:rPr sz="1800" b="1" spc="5" dirty="0">
                <a:latin typeface="Maiandra GD" panose="020E0502030308020204" pitchFamily="34" charset="0"/>
                <a:cs typeface="Calibri"/>
              </a:rPr>
              <a:t>can</a:t>
            </a:r>
            <a:r>
              <a:rPr sz="1800" b="1" spc="-10" dirty="0">
                <a:latin typeface="Maiandra GD" panose="020E0502030308020204" pitchFamily="34" charset="0"/>
                <a:cs typeface="Calibri"/>
              </a:rPr>
              <a:t> </a:t>
            </a:r>
            <a:r>
              <a:rPr sz="1800" b="1" spc="-5" dirty="0">
                <a:latin typeface="Maiandra GD" panose="020E0502030308020204" pitchFamily="34" charset="0"/>
                <a:cs typeface="Calibri"/>
              </a:rPr>
              <a:t>often </a:t>
            </a:r>
            <a:r>
              <a:rPr sz="1800" b="1" spc="10" dirty="0">
                <a:latin typeface="Maiandra GD" panose="020E0502030308020204" pitchFamily="34" charset="0"/>
                <a:cs typeface="Calibri"/>
              </a:rPr>
              <a:t>be</a:t>
            </a:r>
            <a:r>
              <a:rPr sz="1800" b="1" spc="-30" dirty="0">
                <a:latin typeface="Maiandra GD" panose="020E0502030308020204" pitchFamily="34" charset="0"/>
                <a:cs typeface="Calibri"/>
              </a:rPr>
              <a:t> </a:t>
            </a:r>
            <a:r>
              <a:rPr sz="1800" b="1" spc="5" dirty="0">
                <a:latin typeface="Maiandra GD" panose="020E0502030308020204" pitchFamily="34" charset="0"/>
                <a:cs typeface="Calibri"/>
              </a:rPr>
              <a:t>accommodated</a:t>
            </a:r>
            <a:r>
              <a:rPr sz="1800" b="1" spc="-160" dirty="0">
                <a:latin typeface="Maiandra GD" panose="020E0502030308020204" pitchFamily="34" charset="0"/>
                <a:cs typeface="Calibri"/>
              </a:rPr>
              <a:t> </a:t>
            </a:r>
            <a:r>
              <a:rPr sz="1800" b="1" spc="15" dirty="0">
                <a:latin typeface="Maiandra GD" panose="020E0502030308020204" pitchFamily="34" charset="0"/>
                <a:cs typeface="Calibri"/>
              </a:rPr>
              <a:t>in</a:t>
            </a:r>
            <a:r>
              <a:rPr sz="1800" b="1" spc="-5" dirty="0">
                <a:latin typeface="Maiandra GD" panose="020E0502030308020204" pitchFamily="34" charset="0"/>
                <a:cs typeface="Calibri"/>
              </a:rPr>
              <a:t> </a:t>
            </a:r>
            <a:r>
              <a:rPr sz="1800" b="1" spc="5" dirty="0">
                <a:latin typeface="Maiandra GD" panose="020E0502030308020204" pitchFamily="34" charset="0"/>
                <a:cs typeface="Calibri"/>
              </a:rPr>
              <a:t>interstitial</a:t>
            </a:r>
            <a:r>
              <a:rPr sz="1800" b="1" spc="-75" dirty="0">
                <a:latin typeface="Maiandra GD" panose="020E0502030308020204" pitchFamily="34" charset="0"/>
                <a:cs typeface="Calibri"/>
              </a:rPr>
              <a:t> </a:t>
            </a:r>
            <a:r>
              <a:rPr sz="1800" b="1" spc="-5" dirty="0">
                <a:latin typeface="Maiandra GD" panose="020E0502030308020204" pitchFamily="34" charset="0"/>
                <a:cs typeface="Calibri"/>
              </a:rPr>
              <a:t>sites,</a:t>
            </a:r>
            <a:r>
              <a:rPr sz="1800" b="1" spc="-185" dirty="0">
                <a:latin typeface="Maiandra GD" panose="020E0502030308020204" pitchFamily="34" charset="0"/>
                <a:cs typeface="Calibri"/>
              </a:rPr>
              <a:t> </a:t>
            </a:r>
            <a:r>
              <a:rPr sz="1800" b="1" spc="5" dirty="0">
                <a:latin typeface="Maiandra GD" panose="020E0502030308020204" pitchFamily="34" charset="0"/>
                <a:cs typeface="Calibri"/>
              </a:rPr>
              <a:t>frequently</a:t>
            </a:r>
            <a:r>
              <a:rPr sz="1800" b="1" spc="-100" dirty="0">
                <a:latin typeface="Maiandra GD" panose="020E0502030308020204" pitchFamily="34" charset="0"/>
                <a:cs typeface="Calibri"/>
              </a:rPr>
              <a:t> </a:t>
            </a:r>
            <a:r>
              <a:rPr sz="1800" b="1" spc="40" dirty="0">
                <a:latin typeface="Maiandra GD" panose="020E0502030308020204" pitchFamily="34" charset="0"/>
                <a:cs typeface="Calibri"/>
              </a:rPr>
              <a:t>non-  </a:t>
            </a:r>
            <a:r>
              <a:rPr sz="1800" b="1" dirty="0">
                <a:latin typeface="Maiandra GD" panose="020E0502030308020204" pitchFamily="34" charset="0"/>
                <a:cs typeface="Calibri"/>
              </a:rPr>
              <a:t>stoichiometric.</a:t>
            </a:r>
          </a:p>
          <a:p>
            <a:pPr>
              <a:lnSpc>
                <a:spcPct val="100000"/>
              </a:lnSpc>
              <a:spcBef>
                <a:spcPts val="40"/>
              </a:spcBef>
              <a:buFont typeface="Arial"/>
              <a:buChar char="•"/>
            </a:pPr>
            <a:endParaRPr sz="1700" b="1" dirty="0">
              <a:latin typeface="Maiandra GD" panose="020E0502030308020204" pitchFamily="34" charset="0"/>
              <a:cs typeface="Calibri"/>
            </a:endParaRPr>
          </a:p>
          <a:p>
            <a:pPr marL="368300" indent="-228600">
              <a:lnSpc>
                <a:spcPct val="100000"/>
              </a:lnSpc>
              <a:spcBef>
                <a:spcPts val="5"/>
              </a:spcBef>
              <a:buFont typeface="Arial"/>
              <a:buChar char="•"/>
              <a:tabLst>
                <a:tab pos="367665" algn="l"/>
                <a:tab pos="368300" algn="l"/>
              </a:tabLst>
            </a:pPr>
            <a:r>
              <a:rPr sz="1800" b="1" spc="-10" dirty="0">
                <a:latin typeface="Maiandra GD" panose="020E0502030308020204" pitchFamily="34" charset="0"/>
                <a:cs typeface="Calibri"/>
              </a:rPr>
              <a:t>e.g. </a:t>
            </a:r>
            <a:r>
              <a:rPr sz="1800" b="1" dirty="0">
                <a:latin typeface="Maiandra GD" panose="020E0502030308020204" pitchFamily="34" charset="0"/>
                <a:cs typeface="Calibri"/>
              </a:rPr>
              <a:t>LuHx </a:t>
            </a:r>
            <a:r>
              <a:rPr sz="1800" b="1" spc="-5" dirty="0">
                <a:latin typeface="Maiandra GD" panose="020E0502030308020204" pitchFamily="34" charset="0"/>
                <a:cs typeface="Calibri"/>
              </a:rPr>
              <a:t>where </a:t>
            </a:r>
            <a:r>
              <a:rPr sz="1800" b="1" dirty="0">
                <a:latin typeface="Maiandra GD" panose="020E0502030308020204" pitchFamily="34" charset="0"/>
                <a:cs typeface="Calibri"/>
              </a:rPr>
              <a:t>x = </a:t>
            </a:r>
            <a:r>
              <a:rPr sz="1800" b="1" spc="-15" dirty="0">
                <a:latin typeface="Maiandra GD" panose="020E0502030308020204" pitchFamily="34" charset="0"/>
                <a:cs typeface="Calibri"/>
              </a:rPr>
              <a:t>1.83-2.23 </a:t>
            </a:r>
            <a:r>
              <a:rPr sz="1800" b="1" dirty="0">
                <a:latin typeface="Maiandra GD" panose="020E0502030308020204" pitchFamily="34" charset="0"/>
                <a:cs typeface="Calibri"/>
              </a:rPr>
              <a:t>&amp;</a:t>
            </a:r>
            <a:r>
              <a:rPr sz="1800" b="1" spc="140" dirty="0">
                <a:latin typeface="Maiandra GD" panose="020E0502030308020204" pitchFamily="34" charset="0"/>
                <a:cs typeface="Calibri"/>
              </a:rPr>
              <a:t> </a:t>
            </a:r>
            <a:r>
              <a:rPr sz="1800" b="1" spc="-15" dirty="0">
                <a:latin typeface="Maiandra GD" panose="020E0502030308020204" pitchFamily="34" charset="0"/>
                <a:cs typeface="Calibri"/>
              </a:rPr>
              <a:t>2.78-3.00</a:t>
            </a:r>
            <a:endParaRPr sz="1800" b="1" dirty="0">
              <a:latin typeface="Maiandra GD" panose="020E0502030308020204" pitchFamily="34" charset="0"/>
              <a:cs typeface="Calibri"/>
            </a:endParaRPr>
          </a:p>
          <a:p>
            <a:pPr>
              <a:lnSpc>
                <a:spcPct val="100000"/>
              </a:lnSpc>
              <a:spcBef>
                <a:spcPts val="45"/>
              </a:spcBef>
              <a:buFont typeface="Arial"/>
              <a:buChar char="•"/>
            </a:pPr>
            <a:endParaRPr sz="1700" b="1" dirty="0">
              <a:latin typeface="Maiandra GD" panose="020E0502030308020204" pitchFamily="34" charset="0"/>
              <a:cs typeface="Calibri"/>
            </a:endParaRPr>
          </a:p>
          <a:p>
            <a:pPr marL="368300" indent="-228600">
              <a:lnSpc>
                <a:spcPct val="100000"/>
              </a:lnSpc>
              <a:buFont typeface="Arial"/>
              <a:buChar char="•"/>
              <a:tabLst>
                <a:tab pos="367665" algn="l"/>
                <a:tab pos="368300" algn="l"/>
              </a:tabLst>
            </a:pPr>
            <a:r>
              <a:rPr sz="1800" b="1" dirty="0">
                <a:latin typeface="Maiandra GD" panose="020E0502030308020204" pitchFamily="34" charset="0"/>
                <a:cs typeface="Calibri"/>
              </a:rPr>
              <a:t>High </a:t>
            </a:r>
            <a:r>
              <a:rPr sz="1800" b="1" spc="-10" dirty="0">
                <a:latin typeface="Maiandra GD" panose="020E0502030308020204" pitchFamily="34" charset="0"/>
                <a:cs typeface="Calibri"/>
              </a:rPr>
              <a:t>pressure </a:t>
            </a:r>
            <a:r>
              <a:rPr sz="1800" b="1" spc="10" dirty="0">
                <a:latin typeface="Maiandra GD" panose="020E0502030308020204" pitchFamily="34" charset="0"/>
                <a:cs typeface="Calibri"/>
              </a:rPr>
              <a:t>on </a:t>
            </a:r>
            <a:r>
              <a:rPr sz="1800" b="1" spc="-10" dirty="0">
                <a:latin typeface="Maiandra GD" panose="020E0502030308020204" pitchFamily="34" charset="0"/>
                <a:cs typeface="Calibri"/>
              </a:rPr>
              <a:t>(H2 </a:t>
            </a:r>
            <a:r>
              <a:rPr sz="1800" b="1" dirty="0">
                <a:latin typeface="Maiandra GD" panose="020E0502030308020204" pitchFamily="34" charset="0"/>
                <a:cs typeface="Calibri"/>
              </a:rPr>
              <a:t>+</a:t>
            </a:r>
            <a:r>
              <a:rPr sz="1800" b="1" spc="65" dirty="0">
                <a:latin typeface="Maiandra GD" panose="020E0502030308020204" pitchFamily="34" charset="0"/>
                <a:cs typeface="Calibri"/>
              </a:rPr>
              <a:t> </a:t>
            </a:r>
            <a:r>
              <a:rPr sz="1800" b="1" dirty="0">
                <a:latin typeface="Maiandra GD" panose="020E0502030308020204" pitchFamily="34" charset="0"/>
                <a:cs typeface="Calibri"/>
              </a:rPr>
              <a:t>LnH3)</a:t>
            </a:r>
          </a:p>
          <a:p>
            <a:pPr>
              <a:lnSpc>
                <a:spcPct val="100000"/>
              </a:lnSpc>
              <a:spcBef>
                <a:spcPts val="30"/>
              </a:spcBef>
              <a:buFont typeface="Arial"/>
              <a:buChar char="•"/>
            </a:pPr>
            <a:endParaRPr sz="1650" b="1" dirty="0">
              <a:latin typeface="Maiandra GD" panose="020E0502030308020204" pitchFamily="34" charset="0"/>
              <a:cs typeface="Calibri"/>
            </a:endParaRPr>
          </a:p>
          <a:p>
            <a:pPr marL="368300" indent="-228600">
              <a:lnSpc>
                <a:spcPct val="100000"/>
              </a:lnSpc>
              <a:buFont typeface="Arial"/>
              <a:buChar char="•"/>
              <a:tabLst>
                <a:tab pos="367665" algn="l"/>
                <a:tab pos="368300" algn="l"/>
              </a:tabLst>
            </a:pPr>
            <a:r>
              <a:rPr sz="1800" b="1" spc="5" dirty="0">
                <a:latin typeface="Maiandra GD" panose="020E0502030308020204" pitchFamily="34" charset="0"/>
                <a:cs typeface="Calibri"/>
              </a:rPr>
              <a:t>Reduced</a:t>
            </a:r>
            <a:r>
              <a:rPr sz="1800" b="1" spc="-80" dirty="0">
                <a:latin typeface="Maiandra GD" panose="020E0502030308020204" pitchFamily="34" charset="0"/>
                <a:cs typeface="Calibri"/>
              </a:rPr>
              <a:t> </a:t>
            </a:r>
            <a:r>
              <a:rPr sz="1800" b="1" spc="10" dirty="0">
                <a:latin typeface="Maiandra GD" panose="020E0502030308020204" pitchFamily="34" charset="0"/>
                <a:cs typeface="Calibri"/>
              </a:rPr>
              <a:t>conductivity:</a:t>
            </a:r>
            <a:r>
              <a:rPr sz="1800" b="1" spc="-135" dirty="0">
                <a:latin typeface="Maiandra GD" panose="020E0502030308020204" pitchFamily="34" charset="0"/>
                <a:cs typeface="Calibri"/>
              </a:rPr>
              <a:t> </a:t>
            </a:r>
            <a:r>
              <a:rPr sz="1800" b="1" dirty="0">
                <a:latin typeface="Maiandra GD" panose="020E0502030308020204" pitchFamily="34" charset="0"/>
                <a:cs typeface="Calibri"/>
              </a:rPr>
              <a:t>salt-like</a:t>
            </a:r>
            <a:r>
              <a:rPr sz="1800" b="1" spc="-105" dirty="0">
                <a:latin typeface="Maiandra GD" panose="020E0502030308020204" pitchFamily="34" charset="0"/>
                <a:cs typeface="Calibri"/>
              </a:rPr>
              <a:t> </a:t>
            </a:r>
            <a:r>
              <a:rPr sz="1800" b="1" spc="-10" dirty="0">
                <a:latin typeface="Maiandra GD" panose="020E0502030308020204" pitchFamily="34" charset="0"/>
                <a:cs typeface="Calibri"/>
              </a:rPr>
              <a:t>Ln3+(H-)3</a:t>
            </a:r>
            <a:r>
              <a:rPr sz="1800" b="1" spc="105" dirty="0">
                <a:latin typeface="Maiandra GD" panose="020E0502030308020204" pitchFamily="34" charset="0"/>
                <a:cs typeface="Calibri"/>
              </a:rPr>
              <a:t> </a:t>
            </a:r>
            <a:r>
              <a:rPr sz="1800" b="1" spc="-15" dirty="0">
                <a:latin typeface="Maiandra GD" panose="020E0502030308020204" pitchFamily="34" charset="0"/>
                <a:cs typeface="Calibri"/>
              </a:rPr>
              <a:t>except</a:t>
            </a:r>
            <a:r>
              <a:rPr sz="1800" b="1" spc="-35" dirty="0">
                <a:latin typeface="Maiandra GD" panose="020E0502030308020204" pitchFamily="34" charset="0"/>
                <a:cs typeface="Calibri"/>
              </a:rPr>
              <a:t> </a:t>
            </a:r>
            <a:r>
              <a:rPr sz="1800" b="1" spc="-30" dirty="0">
                <a:latin typeface="Maiandra GD" panose="020E0502030308020204" pitchFamily="34" charset="0"/>
                <a:cs typeface="Calibri"/>
              </a:rPr>
              <a:t>for</a:t>
            </a:r>
            <a:r>
              <a:rPr sz="1800" b="1" spc="85" dirty="0">
                <a:latin typeface="Maiandra GD" panose="020E0502030308020204" pitchFamily="34" charset="0"/>
                <a:cs typeface="Calibri"/>
              </a:rPr>
              <a:t> </a:t>
            </a:r>
            <a:r>
              <a:rPr sz="1800" b="1" spc="5" dirty="0">
                <a:latin typeface="Maiandra GD" panose="020E0502030308020204" pitchFamily="34" charset="0"/>
                <a:cs typeface="Calibri"/>
              </a:rPr>
              <a:t>Eu</a:t>
            </a:r>
            <a:r>
              <a:rPr sz="1800" b="1" spc="-80" dirty="0">
                <a:latin typeface="Maiandra GD" panose="020E0502030308020204" pitchFamily="34" charset="0"/>
                <a:cs typeface="Calibri"/>
              </a:rPr>
              <a:t> </a:t>
            </a:r>
            <a:r>
              <a:rPr sz="1800" b="1" spc="15" dirty="0">
                <a:latin typeface="Maiandra GD" panose="020E0502030308020204" pitchFamily="34" charset="0"/>
                <a:cs typeface="Calibri"/>
              </a:rPr>
              <a:t>and</a:t>
            </a:r>
            <a:r>
              <a:rPr sz="1800" b="1" spc="25" dirty="0">
                <a:latin typeface="Maiandra GD" panose="020E0502030308020204" pitchFamily="34" charset="0"/>
                <a:cs typeface="Calibri"/>
              </a:rPr>
              <a:t> </a:t>
            </a:r>
            <a:r>
              <a:rPr sz="1800" b="1" spc="10" dirty="0">
                <a:latin typeface="Maiandra GD" panose="020E0502030308020204" pitchFamily="34" charset="0"/>
                <a:cs typeface="Calibri"/>
              </a:rPr>
              <a:t>Yb</a:t>
            </a:r>
            <a:r>
              <a:rPr sz="1800" b="1" spc="-5" dirty="0">
                <a:latin typeface="Maiandra GD" panose="020E0502030308020204" pitchFamily="34" charset="0"/>
                <a:cs typeface="Calibri"/>
              </a:rPr>
              <a:t> </a:t>
            </a:r>
            <a:r>
              <a:rPr sz="1800" b="1" dirty="0">
                <a:latin typeface="Maiandra GD" panose="020E0502030308020204" pitchFamily="34" charset="0"/>
                <a:cs typeface="Calibri"/>
              </a:rPr>
              <a:t>(the</a:t>
            </a:r>
            <a:r>
              <a:rPr sz="1800" b="1" spc="-20" dirty="0">
                <a:latin typeface="Maiandra GD" panose="020E0502030308020204" pitchFamily="34" charset="0"/>
                <a:cs typeface="Calibri"/>
              </a:rPr>
              <a:t> </a:t>
            </a:r>
            <a:r>
              <a:rPr sz="1800" b="1" spc="-5" dirty="0">
                <a:latin typeface="Maiandra GD" panose="020E0502030308020204" pitchFamily="34" charset="0"/>
                <a:cs typeface="Calibri"/>
              </a:rPr>
              <a:t>most</a:t>
            </a:r>
            <a:r>
              <a:rPr sz="1800" b="1" spc="-35" dirty="0">
                <a:latin typeface="Maiandra GD" panose="020E0502030308020204" pitchFamily="34" charset="0"/>
                <a:cs typeface="Calibri"/>
              </a:rPr>
              <a:t> </a:t>
            </a:r>
            <a:r>
              <a:rPr sz="1800" b="1" spc="10" dirty="0">
                <a:latin typeface="Maiandra GD" panose="020E0502030308020204" pitchFamily="34" charset="0"/>
                <a:cs typeface="Calibri"/>
              </a:rPr>
              <a:t>stable</a:t>
            </a:r>
            <a:r>
              <a:rPr sz="1800" b="1" spc="-110" dirty="0">
                <a:latin typeface="Maiandra GD" panose="020E0502030308020204" pitchFamily="34" charset="0"/>
                <a:cs typeface="Calibri"/>
              </a:rPr>
              <a:t> </a:t>
            </a:r>
            <a:r>
              <a:rPr sz="1800" b="1" dirty="0">
                <a:latin typeface="Maiandra GD" panose="020E0502030308020204" pitchFamily="34" charset="0"/>
                <a:cs typeface="Calibri"/>
              </a:rPr>
              <a:t>LnII)</a:t>
            </a:r>
          </a:p>
        </p:txBody>
      </p:sp>
      <p:pic>
        <p:nvPicPr>
          <p:cNvPr id="1026" name="Picture 2" descr="Lanthanides &amp; Actinides: Lanthanide Hydrides">
            <a:extLst>
              <a:ext uri="{FF2B5EF4-FFF2-40B4-BE49-F238E27FC236}">
                <a16:creationId xmlns:a16="http://schemas.microsoft.com/office/drawing/2014/main" id="{41237815-AF9B-49F1-899B-2BC4ED243C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3660" y="274891"/>
            <a:ext cx="3280673" cy="4023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350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7CCFFDBF-FF13-45B6-BC96-DDB9DEF30C48}"/>
              </a:ext>
            </a:extLst>
          </p:cNvPr>
          <p:cNvSpPr/>
          <p:nvPr/>
        </p:nvSpPr>
        <p:spPr>
          <a:xfrm>
            <a:off x="257175" y="76593"/>
            <a:ext cx="6746940" cy="4352925"/>
          </a:xfrm>
          <a:prstGeom prst="rect">
            <a:avLst/>
          </a:prstGeom>
          <a:blipFill>
            <a:blip r:embed="rId2" cstate="print"/>
            <a:stretch>
              <a:fillRect/>
            </a:stretch>
          </a:blipFill>
        </p:spPr>
        <p:txBody>
          <a:bodyPr wrap="square" lIns="0" tIns="0" rIns="0" bIns="0" rtlCol="0"/>
          <a:lstStyle/>
          <a:p>
            <a:endParaRPr/>
          </a:p>
        </p:txBody>
      </p:sp>
      <p:grpSp>
        <p:nvGrpSpPr>
          <p:cNvPr id="3" name="object 3">
            <a:extLst>
              <a:ext uri="{FF2B5EF4-FFF2-40B4-BE49-F238E27FC236}">
                <a16:creationId xmlns:a16="http://schemas.microsoft.com/office/drawing/2014/main" id="{908C00AD-170B-4CB8-A9D6-6C71A41C8EAC}"/>
              </a:ext>
            </a:extLst>
          </p:cNvPr>
          <p:cNvGrpSpPr/>
          <p:nvPr/>
        </p:nvGrpSpPr>
        <p:grpSpPr>
          <a:xfrm>
            <a:off x="1471848" y="4600842"/>
            <a:ext cx="4276725" cy="1990725"/>
            <a:chOff x="200025" y="4857750"/>
            <a:chExt cx="4276725" cy="1990725"/>
          </a:xfrm>
        </p:grpSpPr>
        <p:sp>
          <p:nvSpPr>
            <p:cNvPr id="4" name="object 4">
              <a:extLst>
                <a:ext uri="{FF2B5EF4-FFF2-40B4-BE49-F238E27FC236}">
                  <a16:creationId xmlns:a16="http://schemas.microsoft.com/office/drawing/2014/main" id="{62B78C6C-3DD8-4AA6-AD4B-8E18B9910FFC}"/>
                </a:ext>
              </a:extLst>
            </p:cNvPr>
            <p:cNvSpPr/>
            <p:nvPr/>
          </p:nvSpPr>
          <p:spPr>
            <a:xfrm>
              <a:off x="200025" y="4857750"/>
              <a:ext cx="4276725" cy="1990725"/>
            </a:xfrm>
            <a:prstGeom prst="rect">
              <a:avLst/>
            </a:prstGeom>
            <a:blipFill>
              <a:blip r:embed="rId3"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B1A8351B-D1E5-4F1A-93B1-CE8C9691AD36}"/>
                </a:ext>
              </a:extLst>
            </p:cNvPr>
            <p:cNvSpPr/>
            <p:nvPr/>
          </p:nvSpPr>
          <p:spPr>
            <a:xfrm>
              <a:off x="257175" y="4905373"/>
              <a:ext cx="4114800" cy="1838325"/>
            </a:xfrm>
            <a:prstGeom prst="rect">
              <a:avLst/>
            </a:prstGeom>
            <a:blipFill>
              <a:blip r:embed="rId4"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79264F42-AB92-4FEF-8CF3-042F3B4BC8A5}"/>
                </a:ext>
              </a:extLst>
            </p:cNvPr>
            <p:cNvSpPr/>
            <p:nvPr/>
          </p:nvSpPr>
          <p:spPr>
            <a:xfrm>
              <a:off x="238125" y="4886325"/>
              <a:ext cx="4152900" cy="1876425"/>
            </a:xfrm>
            <a:custGeom>
              <a:avLst/>
              <a:gdLst/>
              <a:ahLst/>
              <a:cxnLst/>
              <a:rect l="l" t="t" r="r" b="b"/>
              <a:pathLst>
                <a:path w="4152900" h="1876425">
                  <a:moveTo>
                    <a:pt x="0" y="1876425"/>
                  </a:moveTo>
                  <a:lnTo>
                    <a:pt x="4152900" y="1876425"/>
                  </a:lnTo>
                  <a:lnTo>
                    <a:pt x="4152900" y="0"/>
                  </a:lnTo>
                  <a:lnTo>
                    <a:pt x="0" y="0"/>
                  </a:lnTo>
                  <a:lnTo>
                    <a:pt x="0" y="1876425"/>
                  </a:lnTo>
                  <a:close/>
                </a:path>
              </a:pathLst>
            </a:custGeom>
            <a:ln w="38100">
              <a:solidFill>
                <a:srgbClr val="000000"/>
              </a:solidFill>
            </a:ln>
          </p:spPr>
          <p:txBody>
            <a:bodyPr wrap="square" lIns="0" tIns="0" rIns="0" bIns="0" rtlCol="0"/>
            <a:lstStyle/>
            <a:p>
              <a:endParaRPr/>
            </a:p>
          </p:txBody>
        </p:sp>
      </p:grpSp>
    </p:spTree>
    <p:extLst>
      <p:ext uri="{BB962C8B-B14F-4D97-AF65-F5344CB8AC3E}">
        <p14:creationId xmlns:p14="http://schemas.microsoft.com/office/powerpoint/2010/main" val="2532141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0">
            <a:extLst>
              <a:ext uri="{FF2B5EF4-FFF2-40B4-BE49-F238E27FC236}">
                <a16:creationId xmlns:a16="http://schemas.microsoft.com/office/drawing/2014/main" id="{8E0D6124-9163-48B3-9700-EF0928E680B4}"/>
              </a:ext>
            </a:extLst>
          </p:cNvPr>
          <p:cNvSpPr txBox="1"/>
          <p:nvPr/>
        </p:nvSpPr>
        <p:spPr>
          <a:xfrm>
            <a:off x="150829" y="386571"/>
            <a:ext cx="12041171" cy="5253554"/>
          </a:xfrm>
          <a:prstGeom prst="rect">
            <a:avLst/>
          </a:prstGeom>
        </p:spPr>
        <p:txBody>
          <a:bodyPr vert="horz" wrap="square" lIns="0" tIns="12700" rIns="0" bIns="0" rtlCol="0">
            <a:spAutoFit/>
          </a:bodyPr>
          <a:lstStyle/>
          <a:p>
            <a:pPr marL="349250" marR="72390" indent="-286385">
              <a:lnSpc>
                <a:spcPct val="150000"/>
              </a:lnSpc>
              <a:spcBef>
                <a:spcPts val="100"/>
              </a:spcBef>
              <a:buFont typeface="Wingdings"/>
              <a:buChar char=""/>
              <a:tabLst>
                <a:tab pos="349250" algn="l"/>
                <a:tab pos="349885" algn="l"/>
              </a:tabLst>
            </a:pPr>
            <a:r>
              <a:rPr sz="2400" b="1" spc="10" dirty="0">
                <a:latin typeface="Maiandra GD" panose="020E0502030308020204" pitchFamily="34" charset="0"/>
                <a:cs typeface="Calibri"/>
              </a:rPr>
              <a:t>LaC2 </a:t>
            </a:r>
            <a:r>
              <a:rPr sz="2400" b="1" spc="-5" dirty="0">
                <a:latin typeface="Maiandra GD" panose="020E0502030308020204" pitchFamily="34" charset="0"/>
                <a:cs typeface="Calibri"/>
              </a:rPr>
              <a:t>reacts </a:t>
            </a:r>
            <a:r>
              <a:rPr sz="2400" b="1" spc="5" dirty="0">
                <a:latin typeface="Maiandra GD" panose="020E0502030308020204" pitchFamily="34" charset="0"/>
                <a:cs typeface="Calibri"/>
              </a:rPr>
              <a:t>with </a:t>
            </a:r>
            <a:r>
              <a:rPr sz="2400" b="1" dirty="0">
                <a:latin typeface="Maiandra GD" panose="020E0502030308020204" pitchFamily="34" charset="0"/>
                <a:cs typeface="Calibri"/>
              </a:rPr>
              <a:t>water </a:t>
            </a:r>
            <a:r>
              <a:rPr sz="2400" b="1" spc="-5" dirty="0">
                <a:latin typeface="Maiandra GD" panose="020E0502030308020204" pitchFamily="34" charset="0"/>
                <a:cs typeface="Calibri"/>
              </a:rPr>
              <a:t>to </a:t>
            </a:r>
            <a:r>
              <a:rPr sz="2400" b="1" spc="-30" dirty="0">
                <a:latin typeface="Maiandra GD" panose="020E0502030308020204" pitchFamily="34" charset="0"/>
                <a:cs typeface="Calibri"/>
              </a:rPr>
              <a:t>form </a:t>
            </a:r>
            <a:r>
              <a:rPr sz="2400" b="1" spc="5" dirty="0">
                <a:latin typeface="Maiandra GD" panose="020E0502030308020204" pitchFamily="34" charset="0"/>
                <a:cs typeface="Calibri"/>
              </a:rPr>
              <a:t>ethyne, </a:t>
            </a:r>
            <a:r>
              <a:rPr sz="2400" b="1" dirty="0">
                <a:latin typeface="Maiandra GD" panose="020E0502030308020204" pitchFamily="34" charset="0"/>
                <a:cs typeface="Calibri"/>
              </a:rPr>
              <a:t>C2H2 </a:t>
            </a:r>
            <a:r>
              <a:rPr sz="2400" b="1" spc="15" dirty="0">
                <a:latin typeface="Maiandra GD" panose="020E0502030308020204" pitchFamily="34" charset="0"/>
                <a:cs typeface="Calibri"/>
              </a:rPr>
              <a:t>and </a:t>
            </a:r>
            <a:r>
              <a:rPr sz="2400" b="1" dirty="0">
                <a:latin typeface="Maiandra GD" panose="020E0502030308020204" pitchFamily="34" charset="0"/>
                <a:cs typeface="Calibri"/>
              </a:rPr>
              <a:t>a  </a:t>
            </a:r>
            <a:r>
              <a:rPr sz="2400" b="1" spc="-5" dirty="0">
                <a:latin typeface="Maiandra GD" panose="020E0502030308020204" pitchFamily="34" charset="0"/>
                <a:cs typeface="Calibri"/>
              </a:rPr>
              <a:t>mixture </a:t>
            </a:r>
            <a:r>
              <a:rPr sz="2400" b="1" spc="10" dirty="0">
                <a:latin typeface="Maiandra GD" panose="020E0502030308020204" pitchFamily="34" charset="0"/>
                <a:cs typeface="Calibri"/>
              </a:rPr>
              <a:t>of </a:t>
            </a:r>
            <a:r>
              <a:rPr sz="2400" b="1" spc="5" dirty="0">
                <a:latin typeface="Maiandra GD" panose="020E0502030308020204" pitchFamily="34" charset="0"/>
                <a:cs typeface="Calibri"/>
              </a:rPr>
              <a:t>complex</a:t>
            </a:r>
            <a:r>
              <a:rPr sz="2400" b="1" spc="-155" dirty="0">
                <a:latin typeface="Maiandra GD" panose="020E0502030308020204" pitchFamily="34" charset="0"/>
                <a:cs typeface="Calibri"/>
              </a:rPr>
              <a:t> </a:t>
            </a:r>
            <a:r>
              <a:rPr sz="2400" b="1" spc="5" dirty="0">
                <a:latin typeface="Maiandra GD" panose="020E0502030308020204" pitchFamily="34" charset="0"/>
                <a:cs typeface="Calibri"/>
              </a:rPr>
              <a:t>hydrocarbons.</a:t>
            </a:r>
            <a:endParaRPr sz="2400" b="1" dirty="0">
              <a:latin typeface="Maiandra GD" panose="020E0502030308020204" pitchFamily="34" charset="0"/>
              <a:cs typeface="Calibri"/>
            </a:endParaRPr>
          </a:p>
          <a:p>
            <a:pPr marL="349250" indent="-286385">
              <a:lnSpc>
                <a:spcPct val="150000"/>
              </a:lnSpc>
              <a:spcBef>
                <a:spcPts val="1070"/>
              </a:spcBef>
              <a:buFont typeface="Wingdings"/>
              <a:buChar char=""/>
              <a:tabLst>
                <a:tab pos="349250" algn="l"/>
                <a:tab pos="349885" algn="l"/>
              </a:tabLst>
            </a:pPr>
            <a:r>
              <a:rPr sz="2400" b="1" spc="10" dirty="0">
                <a:latin typeface="Maiandra GD" panose="020E0502030308020204" pitchFamily="34" charset="0"/>
                <a:cs typeface="Calibri"/>
              </a:rPr>
              <a:t>LaC2 </a:t>
            </a:r>
            <a:r>
              <a:rPr sz="2400" b="1" spc="15" dirty="0">
                <a:latin typeface="Maiandra GD" panose="020E0502030308020204" pitchFamily="34" charset="0"/>
                <a:cs typeface="Calibri"/>
              </a:rPr>
              <a:t>is </a:t>
            </a:r>
            <a:r>
              <a:rPr sz="2400" b="1" dirty="0">
                <a:latin typeface="Maiandra GD" panose="020E0502030308020204" pitchFamily="34" charset="0"/>
                <a:cs typeface="Calibri"/>
              </a:rPr>
              <a:t>a </a:t>
            </a:r>
            <a:r>
              <a:rPr sz="2400" b="1" spc="5" dirty="0">
                <a:latin typeface="Maiandra GD" panose="020E0502030308020204" pitchFamily="34" charset="0"/>
                <a:cs typeface="Calibri"/>
              </a:rPr>
              <a:t>metallic </a:t>
            </a:r>
            <a:r>
              <a:rPr sz="2400" b="1" spc="-20" dirty="0">
                <a:latin typeface="Maiandra GD" panose="020E0502030308020204" pitchFamily="34" charset="0"/>
                <a:cs typeface="Calibri"/>
              </a:rPr>
              <a:t>conductor, </a:t>
            </a:r>
            <a:r>
              <a:rPr sz="2400" b="1" spc="15" dirty="0">
                <a:latin typeface="Maiandra GD" panose="020E0502030308020204" pitchFamily="34" charset="0"/>
                <a:cs typeface="Calibri"/>
              </a:rPr>
              <a:t>in </a:t>
            </a:r>
            <a:r>
              <a:rPr sz="2400" b="1" spc="-5" dirty="0">
                <a:latin typeface="Maiandra GD" panose="020E0502030308020204" pitchFamily="34" charset="0"/>
                <a:cs typeface="Calibri"/>
              </a:rPr>
              <a:t>contrast to </a:t>
            </a:r>
            <a:r>
              <a:rPr sz="2400" b="1" spc="15" dirty="0">
                <a:latin typeface="Maiandra GD" panose="020E0502030308020204" pitchFamily="34" charset="0"/>
                <a:cs typeface="Calibri"/>
              </a:rPr>
              <a:t>CaC2</a:t>
            </a:r>
            <a:r>
              <a:rPr sz="2400" b="1" spc="-170" dirty="0">
                <a:latin typeface="Maiandra GD" panose="020E0502030308020204" pitchFamily="34" charset="0"/>
                <a:cs typeface="Calibri"/>
              </a:rPr>
              <a:t> </a:t>
            </a:r>
            <a:r>
              <a:rPr sz="2400" b="1" spc="5" dirty="0">
                <a:latin typeface="Maiandra GD" panose="020E0502030308020204" pitchFamily="34" charset="0"/>
                <a:cs typeface="Calibri"/>
              </a:rPr>
              <a:t>which</a:t>
            </a:r>
            <a:r>
              <a:rPr lang="en-US" sz="2400" b="1" dirty="0">
                <a:latin typeface="Maiandra GD" panose="020E0502030308020204" pitchFamily="34" charset="0"/>
                <a:cs typeface="Calibri"/>
              </a:rPr>
              <a:t> </a:t>
            </a:r>
            <a:r>
              <a:rPr sz="2400" b="1" spc="15" dirty="0">
                <a:latin typeface="Maiandra GD" panose="020E0502030308020204" pitchFamily="34" charset="0"/>
                <a:cs typeface="Calibri"/>
              </a:rPr>
              <a:t>is an</a:t>
            </a:r>
            <a:r>
              <a:rPr sz="2400" b="1" spc="-90" dirty="0">
                <a:latin typeface="Maiandra GD" panose="020E0502030308020204" pitchFamily="34" charset="0"/>
                <a:cs typeface="Calibri"/>
              </a:rPr>
              <a:t> </a:t>
            </a:r>
            <a:r>
              <a:rPr sz="2400" b="1" spc="-5" dirty="0">
                <a:latin typeface="Maiandra GD" panose="020E0502030308020204" pitchFamily="34" charset="0"/>
                <a:cs typeface="Calibri"/>
              </a:rPr>
              <a:t>insulator.</a:t>
            </a:r>
            <a:endParaRPr sz="2400" b="1" dirty="0">
              <a:latin typeface="Maiandra GD" panose="020E0502030308020204" pitchFamily="34" charset="0"/>
              <a:cs typeface="Calibri"/>
            </a:endParaRPr>
          </a:p>
          <a:p>
            <a:pPr marL="349250" marR="66040" indent="-286385">
              <a:lnSpc>
                <a:spcPct val="150000"/>
              </a:lnSpc>
              <a:spcBef>
                <a:spcPts val="280"/>
              </a:spcBef>
              <a:buFont typeface="Wingdings"/>
              <a:buChar char=""/>
              <a:tabLst>
                <a:tab pos="349250" algn="l"/>
                <a:tab pos="349885" algn="l"/>
              </a:tabLst>
            </a:pPr>
            <a:r>
              <a:rPr sz="2400" b="1" spc="10" dirty="0">
                <a:latin typeface="Maiandra GD" panose="020E0502030308020204" pitchFamily="34" charset="0"/>
                <a:cs typeface="Calibri"/>
              </a:rPr>
              <a:t>The </a:t>
            </a:r>
            <a:r>
              <a:rPr sz="2400" b="1" spc="-20" dirty="0">
                <a:latin typeface="Maiandra GD" panose="020E0502030308020204" pitchFamily="34" charset="0"/>
                <a:cs typeface="Calibri"/>
              </a:rPr>
              <a:t>crystal </a:t>
            </a:r>
            <a:r>
              <a:rPr sz="2400" b="1" spc="-10" dirty="0">
                <a:latin typeface="Maiandra GD" panose="020E0502030308020204" pitchFamily="34" charset="0"/>
                <a:cs typeface="Calibri"/>
              </a:rPr>
              <a:t>structure </a:t>
            </a:r>
            <a:r>
              <a:rPr sz="2400" b="1" spc="10" dirty="0">
                <a:latin typeface="Maiandra GD" panose="020E0502030308020204" pitchFamily="34" charset="0"/>
                <a:cs typeface="Calibri"/>
              </a:rPr>
              <a:t>of LaC2 </a:t>
            </a:r>
            <a:r>
              <a:rPr sz="2400" b="1" dirty="0">
                <a:latin typeface="Maiandra GD" panose="020E0502030308020204" pitchFamily="34" charset="0"/>
                <a:cs typeface="Calibri"/>
              </a:rPr>
              <a:t>shows </a:t>
            </a:r>
            <a:r>
              <a:rPr sz="2400" b="1" spc="10" dirty="0">
                <a:latin typeface="Maiandra GD" panose="020E0502030308020204" pitchFamily="34" charset="0"/>
                <a:cs typeface="Calibri"/>
              </a:rPr>
              <a:t>that </a:t>
            </a:r>
            <a:r>
              <a:rPr sz="2400" b="1" spc="15" dirty="0">
                <a:latin typeface="Maiandra GD" panose="020E0502030308020204" pitchFamily="34" charset="0"/>
                <a:cs typeface="Calibri"/>
              </a:rPr>
              <a:t>it </a:t>
            </a:r>
            <a:r>
              <a:rPr sz="2400" b="1" spc="-5" dirty="0">
                <a:latin typeface="Maiandra GD" panose="020E0502030308020204" pitchFamily="34" charset="0"/>
                <a:cs typeface="Calibri"/>
              </a:rPr>
              <a:t>contains </a:t>
            </a:r>
            <a:r>
              <a:rPr sz="2400" b="1" spc="5" dirty="0">
                <a:latin typeface="Maiandra GD" panose="020E0502030308020204" pitchFamily="34" charset="0"/>
                <a:cs typeface="Calibri"/>
              </a:rPr>
              <a:t>C2  </a:t>
            </a:r>
            <a:r>
              <a:rPr sz="2400" b="1" spc="15" dirty="0">
                <a:latin typeface="Maiandra GD" panose="020E0502030308020204" pitchFamily="34" charset="0"/>
                <a:cs typeface="Calibri"/>
              </a:rPr>
              <a:t>units </a:t>
            </a:r>
            <a:r>
              <a:rPr sz="2400" b="1" spc="5" dirty="0">
                <a:latin typeface="Maiandra GD" panose="020E0502030308020204" pitchFamily="34" charset="0"/>
                <a:cs typeface="Calibri"/>
              </a:rPr>
              <a:t>with </a:t>
            </a:r>
            <a:r>
              <a:rPr sz="2400" b="1" dirty="0">
                <a:latin typeface="Maiandra GD" panose="020E0502030308020204" pitchFamily="34" charset="0"/>
                <a:cs typeface="Calibri"/>
              </a:rPr>
              <a:t>a </a:t>
            </a:r>
            <a:r>
              <a:rPr sz="2400" b="1" spc="-10" dirty="0">
                <a:latin typeface="Maiandra GD" panose="020E0502030308020204" pitchFamily="34" charset="0"/>
                <a:cs typeface="Calibri"/>
              </a:rPr>
              <a:t>C-C </a:t>
            </a:r>
            <a:r>
              <a:rPr sz="2400" b="1" spc="15" dirty="0">
                <a:latin typeface="Maiandra GD" panose="020E0502030308020204" pitchFamily="34" charset="0"/>
                <a:cs typeface="Calibri"/>
              </a:rPr>
              <a:t>bond </a:t>
            </a:r>
            <a:r>
              <a:rPr sz="2400" b="1" spc="5" dirty="0">
                <a:latin typeface="Maiandra GD" panose="020E0502030308020204" pitchFamily="34" charset="0"/>
                <a:cs typeface="Calibri"/>
              </a:rPr>
              <a:t>length </a:t>
            </a:r>
            <a:r>
              <a:rPr sz="2400" b="1" spc="10" dirty="0">
                <a:latin typeface="Maiandra GD" panose="020E0502030308020204" pitchFamily="34" charset="0"/>
                <a:cs typeface="Calibri"/>
              </a:rPr>
              <a:t>of </a:t>
            </a:r>
            <a:r>
              <a:rPr sz="2400" b="1" spc="-10" dirty="0">
                <a:latin typeface="Maiandra GD" panose="020E0502030308020204" pitchFamily="34" charset="0"/>
                <a:cs typeface="Calibri"/>
              </a:rPr>
              <a:t>130.3 </a:t>
            </a:r>
            <a:r>
              <a:rPr sz="2400" b="1" dirty="0">
                <a:latin typeface="Maiandra GD" panose="020E0502030308020204" pitchFamily="34" charset="0"/>
                <a:cs typeface="Calibri"/>
              </a:rPr>
              <a:t>pm, </a:t>
            </a:r>
            <a:r>
              <a:rPr sz="2400" b="1" spc="5" dirty="0">
                <a:latin typeface="Maiandra GD" panose="020E0502030308020204" pitchFamily="34" charset="0"/>
                <a:cs typeface="Calibri"/>
              </a:rPr>
              <a:t>which</a:t>
            </a:r>
            <a:r>
              <a:rPr sz="2400" b="1" spc="40" dirty="0">
                <a:latin typeface="Maiandra GD" panose="020E0502030308020204" pitchFamily="34" charset="0"/>
                <a:cs typeface="Calibri"/>
              </a:rPr>
              <a:t> </a:t>
            </a:r>
            <a:r>
              <a:rPr sz="2400" b="1" spc="35" dirty="0">
                <a:latin typeface="Maiandra GD" panose="020E0502030308020204" pitchFamily="34" charset="0"/>
                <a:cs typeface="Calibri"/>
              </a:rPr>
              <a:t>is</a:t>
            </a:r>
            <a:r>
              <a:rPr lang="en-US" sz="2400" b="1" dirty="0">
                <a:latin typeface="Maiandra GD" panose="020E0502030308020204" pitchFamily="34" charset="0"/>
                <a:cs typeface="Calibri"/>
              </a:rPr>
              <a:t> </a:t>
            </a:r>
            <a:r>
              <a:rPr sz="2400" b="1" spc="10" dirty="0">
                <a:latin typeface="Maiandra GD" panose="020E0502030308020204" pitchFamily="34" charset="0"/>
                <a:cs typeface="Calibri"/>
              </a:rPr>
              <a:t>longer </a:t>
            </a:r>
            <a:r>
              <a:rPr sz="2400" b="1" spc="-5" dirty="0">
                <a:latin typeface="Maiandra GD" panose="020E0502030308020204" pitchFamily="34" charset="0"/>
                <a:cs typeface="Calibri"/>
              </a:rPr>
              <a:t>than </a:t>
            </a:r>
            <a:r>
              <a:rPr sz="2400" b="1" spc="5" dirty="0">
                <a:latin typeface="Maiandra GD" panose="020E0502030308020204" pitchFamily="34" charset="0"/>
                <a:cs typeface="Calibri"/>
              </a:rPr>
              <a:t>the </a:t>
            </a:r>
            <a:r>
              <a:rPr sz="2400" b="1" spc="-10" dirty="0">
                <a:latin typeface="Maiandra GD" panose="020E0502030308020204" pitchFamily="34" charset="0"/>
                <a:cs typeface="Calibri"/>
              </a:rPr>
              <a:t>C-C </a:t>
            </a:r>
            <a:r>
              <a:rPr sz="2400" b="1" spc="15" dirty="0">
                <a:latin typeface="Maiandra GD" panose="020E0502030308020204" pitchFamily="34" charset="0"/>
                <a:cs typeface="Calibri"/>
              </a:rPr>
              <a:t>bond </a:t>
            </a:r>
            <a:r>
              <a:rPr sz="2400" b="1" spc="-10" dirty="0">
                <a:latin typeface="Maiandra GD" panose="020E0502030308020204" pitchFamily="34" charset="0"/>
                <a:cs typeface="Calibri"/>
              </a:rPr>
              <a:t>length </a:t>
            </a:r>
            <a:r>
              <a:rPr sz="2400" b="1" spc="15" dirty="0">
                <a:latin typeface="Maiandra GD" panose="020E0502030308020204" pitchFamily="34" charset="0"/>
                <a:cs typeface="Calibri"/>
              </a:rPr>
              <a:t>in</a:t>
            </a:r>
            <a:r>
              <a:rPr sz="2400" b="1" spc="-175" dirty="0">
                <a:latin typeface="Maiandra GD" panose="020E0502030308020204" pitchFamily="34" charset="0"/>
                <a:cs typeface="Calibri"/>
              </a:rPr>
              <a:t> </a:t>
            </a:r>
            <a:r>
              <a:rPr sz="2400" b="1" spc="-10" dirty="0">
                <a:latin typeface="Maiandra GD" panose="020E0502030308020204" pitchFamily="34" charset="0"/>
                <a:cs typeface="Calibri"/>
              </a:rPr>
              <a:t>calcium </a:t>
            </a:r>
            <a:r>
              <a:rPr sz="2400" b="1" dirty="0">
                <a:latin typeface="Maiandra GD" panose="020E0502030308020204" pitchFamily="34" charset="0"/>
                <a:cs typeface="Calibri"/>
              </a:rPr>
              <a:t>carbide,</a:t>
            </a:r>
            <a:r>
              <a:rPr sz="2400" b="1" spc="-10" dirty="0">
                <a:latin typeface="Maiandra GD" panose="020E0502030308020204" pitchFamily="34" charset="0"/>
                <a:cs typeface="Calibri"/>
              </a:rPr>
              <a:t>119.2 </a:t>
            </a:r>
            <a:r>
              <a:rPr sz="2400" b="1" dirty="0">
                <a:latin typeface="Maiandra GD" panose="020E0502030308020204" pitchFamily="34" charset="0"/>
                <a:cs typeface="Calibri"/>
              </a:rPr>
              <a:t>pm, </a:t>
            </a:r>
            <a:r>
              <a:rPr sz="2400" b="1" spc="5" dirty="0">
                <a:latin typeface="Maiandra GD" panose="020E0502030308020204" pitchFamily="34" charset="0"/>
                <a:cs typeface="Calibri"/>
              </a:rPr>
              <a:t>which </a:t>
            </a:r>
            <a:r>
              <a:rPr sz="2400" b="1" spc="15" dirty="0">
                <a:latin typeface="Maiandra GD" panose="020E0502030308020204" pitchFamily="34" charset="0"/>
                <a:cs typeface="Calibri"/>
              </a:rPr>
              <a:t>is </a:t>
            </a:r>
            <a:r>
              <a:rPr sz="2400" b="1" dirty="0">
                <a:latin typeface="Maiandra GD" panose="020E0502030308020204" pitchFamily="34" charset="0"/>
                <a:cs typeface="Calibri"/>
              </a:rPr>
              <a:t>close </a:t>
            </a:r>
            <a:r>
              <a:rPr sz="2400" b="1" spc="-5" dirty="0">
                <a:latin typeface="Maiandra GD" panose="020E0502030308020204" pitchFamily="34" charset="0"/>
                <a:cs typeface="Calibri"/>
              </a:rPr>
              <a:t>to </a:t>
            </a:r>
            <a:r>
              <a:rPr sz="2400" b="1" spc="10" dirty="0">
                <a:latin typeface="Maiandra GD" panose="020E0502030308020204" pitchFamily="34" charset="0"/>
                <a:cs typeface="Calibri"/>
              </a:rPr>
              <a:t>that of</a:t>
            </a:r>
            <a:r>
              <a:rPr sz="2400" b="1" spc="-130" dirty="0">
                <a:latin typeface="Maiandra GD" panose="020E0502030308020204" pitchFamily="34" charset="0"/>
                <a:cs typeface="Calibri"/>
              </a:rPr>
              <a:t> </a:t>
            </a:r>
            <a:r>
              <a:rPr sz="2400" b="1" spc="5" dirty="0">
                <a:latin typeface="Maiandra GD" panose="020E0502030308020204" pitchFamily="34" charset="0"/>
                <a:cs typeface="Calibri"/>
              </a:rPr>
              <a:t>ethyne.</a:t>
            </a:r>
            <a:endParaRPr sz="2400" b="1" dirty="0">
              <a:latin typeface="Maiandra GD" panose="020E0502030308020204" pitchFamily="34" charset="0"/>
              <a:cs typeface="Calibri"/>
            </a:endParaRPr>
          </a:p>
          <a:p>
            <a:pPr marL="396875" indent="-334010">
              <a:lnSpc>
                <a:spcPct val="150000"/>
              </a:lnSpc>
              <a:spcBef>
                <a:spcPts val="1070"/>
              </a:spcBef>
              <a:buFont typeface="Wingdings"/>
              <a:buChar char=""/>
              <a:tabLst>
                <a:tab pos="396875" algn="l"/>
                <a:tab pos="397510" algn="l"/>
              </a:tabLst>
            </a:pPr>
            <a:r>
              <a:rPr sz="2400" b="1" spc="10" dirty="0">
                <a:latin typeface="Maiandra GD" panose="020E0502030308020204" pitchFamily="34" charset="0"/>
                <a:cs typeface="Calibri"/>
              </a:rPr>
              <a:t>The </a:t>
            </a:r>
            <a:r>
              <a:rPr sz="2400" b="1" spc="-10" dirty="0">
                <a:latin typeface="Maiandra GD" panose="020E0502030308020204" pitchFamily="34" charset="0"/>
                <a:cs typeface="Calibri"/>
              </a:rPr>
              <a:t>structure </a:t>
            </a:r>
            <a:r>
              <a:rPr sz="2400" b="1" spc="10" dirty="0">
                <a:latin typeface="Maiandra GD" panose="020E0502030308020204" pitchFamily="34" charset="0"/>
                <a:cs typeface="Calibri"/>
              </a:rPr>
              <a:t>of LaC2 </a:t>
            </a:r>
            <a:r>
              <a:rPr sz="2400" b="1" spc="5" dirty="0">
                <a:latin typeface="Maiandra GD" panose="020E0502030308020204" pitchFamily="34" charset="0"/>
                <a:cs typeface="Calibri"/>
              </a:rPr>
              <a:t>can </a:t>
            </a:r>
            <a:r>
              <a:rPr sz="2400" b="1" spc="10" dirty="0">
                <a:latin typeface="Maiandra GD" panose="020E0502030308020204" pitchFamily="34" charset="0"/>
                <a:cs typeface="Calibri"/>
              </a:rPr>
              <a:t>be </a:t>
            </a:r>
            <a:r>
              <a:rPr sz="2400" b="1" dirty="0">
                <a:latin typeface="Maiandra GD" panose="020E0502030308020204" pitchFamily="34" charset="0"/>
                <a:cs typeface="Calibri"/>
              </a:rPr>
              <a:t>described </a:t>
            </a:r>
            <a:r>
              <a:rPr sz="2400" b="1" spc="15" dirty="0">
                <a:latin typeface="Maiandra GD" panose="020E0502030308020204" pitchFamily="34" charset="0"/>
                <a:cs typeface="Calibri"/>
              </a:rPr>
              <a:t>as </a:t>
            </a:r>
            <a:r>
              <a:rPr sz="2400" b="1" spc="-5" dirty="0">
                <a:latin typeface="Maiandra GD" panose="020E0502030308020204" pitchFamily="34" charset="0"/>
                <a:cs typeface="Calibri"/>
              </a:rPr>
              <a:t>La</a:t>
            </a:r>
            <a:r>
              <a:rPr sz="2400" b="1" spc="-7" baseline="23148" dirty="0">
                <a:latin typeface="Maiandra GD" panose="020E0502030308020204" pitchFamily="34" charset="0"/>
                <a:cs typeface="Calibri"/>
              </a:rPr>
              <a:t>3+</a:t>
            </a:r>
            <a:r>
              <a:rPr lang="en-US" sz="2400" b="1" dirty="0">
                <a:latin typeface="Maiandra GD" panose="020E0502030308020204" pitchFamily="34" charset="0"/>
              </a:rPr>
              <a:t>C</a:t>
            </a:r>
            <a:r>
              <a:rPr lang="en-US" sz="2400" b="1" baseline="30000" dirty="0">
                <a:latin typeface="Maiandra GD" panose="020E0502030308020204" pitchFamily="34" charset="0"/>
              </a:rPr>
              <a:t>2-</a:t>
            </a:r>
            <a:r>
              <a:rPr lang="en-US" sz="2400" b="1" baseline="-25000" dirty="0">
                <a:latin typeface="Maiandra GD" panose="020E0502030308020204" pitchFamily="34" charset="0"/>
              </a:rPr>
              <a:t>2</a:t>
            </a:r>
            <a:r>
              <a:rPr sz="2400" b="1" spc="-15" dirty="0">
                <a:latin typeface="Maiandra GD" panose="020E0502030308020204" pitchFamily="34" charset="0"/>
                <a:cs typeface="Calibri"/>
              </a:rPr>
              <a:t>(e-)</a:t>
            </a:r>
            <a:r>
              <a:rPr lang="en-US" sz="2400" b="1" dirty="0">
                <a:latin typeface="Maiandra GD" panose="020E0502030308020204" pitchFamily="34" charset="0"/>
                <a:cs typeface="Calibri"/>
              </a:rPr>
              <a:t> </a:t>
            </a:r>
            <a:r>
              <a:rPr sz="2400" b="1" spc="-5" dirty="0">
                <a:latin typeface="Maiandra GD" panose="020E0502030308020204" pitchFamily="34" charset="0"/>
                <a:cs typeface="Calibri"/>
              </a:rPr>
              <a:t>where </a:t>
            </a:r>
            <a:r>
              <a:rPr sz="2400" b="1" spc="5" dirty="0">
                <a:latin typeface="Maiandra GD" panose="020E0502030308020204" pitchFamily="34" charset="0"/>
                <a:cs typeface="Calibri"/>
              </a:rPr>
              <a:t>the </a:t>
            </a:r>
            <a:r>
              <a:rPr sz="2400" b="1" dirty="0">
                <a:latin typeface="Maiandra GD" panose="020E0502030308020204" pitchFamily="34" charset="0"/>
                <a:cs typeface="Calibri"/>
              </a:rPr>
              <a:t>electron enters </a:t>
            </a:r>
            <a:r>
              <a:rPr sz="2400" b="1" spc="5" dirty="0">
                <a:latin typeface="Maiandra GD" panose="020E0502030308020204" pitchFamily="34" charset="0"/>
                <a:cs typeface="Calibri"/>
              </a:rPr>
              <a:t>the </a:t>
            </a:r>
            <a:r>
              <a:rPr sz="2400" b="1" spc="-5" dirty="0">
                <a:latin typeface="Maiandra GD" panose="020E0502030308020204" pitchFamily="34" charset="0"/>
                <a:cs typeface="Calibri"/>
              </a:rPr>
              <a:t>conduction </a:t>
            </a:r>
            <a:r>
              <a:rPr sz="2400" b="1" dirty="0">
                <a:latin typeface="Maiandra GD" panose="020E0502030308020204" pitchFamily="34" charset="0"/>
                <a:cs typeface="Calibri"/>
              </a:rPr>
              <a:t>band </a:t>
            </a:r>
            <a:r>
              <a:rPr sz="2400" b="1" spc="-10" dirty="0">
                <a:latin typeface="Maiandra GD" panose="020E0502030308020204" pitchFamily="34" charset="0"/>
                <a:cs typeface="Calibri"/>
              </a:rPr>
              <a:t>and  </a:t>
            </a:r>
            <a:r>
              <a:rPr sz="2400" b="1" dirty="0">
                <a:latin typeface="Maiandra GD" panose="020E0502030308020204" pitchFamily="34" charset="0"/>
                <a:cs typeface="Calibri"/>
              </a:rPr>
              <a:t>antibonding </a:t>
            </a:r>
            <a:r>
              <a:rPr sz="2400" b="1" spc="5" dirty="0">
                <a:latin typeface="Maiandra GD" panose="020E0502030308020204" pitchFamily="34" charset="0"/>
                <a:cs typeface="Calibri"/>
              </a:rPr>
              <a:t>orbitals </a:t>
            </a:r>
            <a:r>
              <a:rPr sz="2400" b="1" spc="10" dirty="0">
                <a:latin typeface="Maiandra GD" panose="020E0502030308020204" pitchFamily="34" charset="0"/>
                <a:cs typeface="Calibri"/>
              </a:rPr>
              <a:t>on </a:t>
            </a:r>
            <a:r>
              <a:rPr sz="2400" b="1" spc="5" dirty="0">
                <a:latin typeface="Maiandra GD" panose="020E0502030308020204" pitchFamily="34" charset="0"/>
                <a:cs typeface="Calibri"/>
              </a:rPr>
              <a:t>the C2 </a:t>
            </a:r>
            <a:r>
              <a:rPr sz="2400" b="1" spc="-5" dirty="0">
                <a:latin typeface="Maiandra GD" panose="020E0502030308020204" pitchFamily="34" charset="0"/>
                <a:cs typeface="Calibri"/>
              </a:rPr>
              <a:t>anion, </a:t>
            </a:r>
            <a:r>
              <a:rPr sz="2400" b="1" dirty="0">
                <a:latin typeface="Maiandra GD" panose="020E0502030308020204" pitchFamily="34" charset="0"/>
                <a:cs typeface="Calibri"/>
              </a:rPr>
              <a:t>increasing</a:t>
            </a:r>
            <a:r>
              <a:rPr sz="2400" b="1" spc="195" dirty="0">
                <a:latin typeface="Maiandra GD" panose="020E0502030308020204" pitchFamily="34" charset="0"/>
                <a:cs typeface="Calibri"/>
              </a:rPr>
              <a:t> </a:t>
            </a:r>
            <a:r>
              <a:rPr sz="2400" b="1" spc="5" dirty="0">
                <a:latin typeface="Maiandra GD" panose="020E0502030308020204" pitchFamily="34" charset="0"/>
                <a:cs typeface="Calibri"/>
              </a:rPr>
              <a:t>the</a:t>
            </a:r>
            <a:r>
              <a:rPr lang="en-US" sz="2400" b="1" dirty="0">
                <a:latin typeface="Maiandra GD" panose="020E0502030308020204" pitchFamily="34" charset="0"/>
                <a:cs typeface="Calibri"/>
              </a:rPr>
              <a:t> </a:t>
            </a:r>
            <a:r>
              <a:rPr sz="2400" b="1" spc="15" dirty="0">
                <a:latin typeface="Maiandra GD" panose="020E0502030308020204" pitchFamily="34" charset="0"/>
                <a:cs typeface="Calibri"/>
              </a:rPr>
              <a:t>bond</a:t>
            </a:r>
            <a:r>
              <a:rPr sz="2400" b="1" spc="-80" dirty="0">
                <a:latin typeface="Maiandra GD" panose="020E0502030308020204" pitchFamily="34" charset="0"/>
                <a:cs typeface="Calibri"/>
              </a:rPr>
              <a:t> </a:t>
            </a:r>
            <a:r>
              <a:rPr sz="2400" b="1" spc="5" dirty="0">
                <a:latin typeface="Maiandra GD" panose="020E0502030308020204" pitchFamily="34" charset="0"/>
                <a:cs typeface="Calibri"/>
              </a:rPr>
              <a:t>length.</a:t>
            </a:r>
            <a:endParaRPr sz="2400" b="1" dirty="0">
              <a:latin typeface="Maiandra GD" panose="020E0502030308020204" pitchFamily="34" charset="0"/>
              <a:cs typeface="Calibri"/>
            </a:endParaRPr>
          </a:p>
        </p:txBody>
      </p:sp>
    </p:spTree>
    <p:extLst>
      <p:ext uri="{BB962C8B-B14F-4D97-AF65-F5344CB8AC3E}">
        <p14:creationId xmlns:p14="http://schemas.microsoft.com/office/powerpoint/2010/main" val="3003775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1F6749-4041-404F-A06B-0FB864D1A73C}"/>
              </a:ext>
            </a:extLst>
          </p:cNvPr>
          <p:cNvSpPr/>
          <p:nvPr/>
        </p:nvSpPr>
        <p:spPr>
          <a:xfrm>
            <a:off x="378247" y="265464"/>
            <a:ext cx="11565514" cy="5755422"/>
          </a:xfrm>
          <a:prstGeom prst="rect">
            <a:avLst/>
          </a:prstGeom>
        </p:spPr>
        <p:txBody>
          <a:bodyPr wrap="square">
            <a:spAutoFit/>
          </a:bodyPr>
          <a:lstStyle/>
          <a:p>
            <a:pPr algn="just"/>
            <a:r>
              <a:rPr lang="en-US" sz="2800" b="1" dirty="0">
                <a:solidFill>
                  <a:srgbClr val="0070C0"/>
                </a:solidFill>
                <a:latin typeface="Maiandra GD" panose="020E0502030308020204" pitchFamily="34" charset="0"/>
              </a:rPr>
              <a:t>LANTHANIDE CONTRACTION:</a:t>
            </a:r>
          </a:p>
          <a:p>
            <a:pPr algn="just"/>
            <a:endParaRPr lang="en-US" sz="2800" b="1" dirty="0">
              <a:solidFill>
                <a:srgbClr val="0070C0"/>
              </a:solidFill>
              <a:latin typeface="Maiandra GD" panose="020E0502030308020204" pitchFamily="34" charset="0"/>
            </a:endParaRPr>
          </a:p>
          <a:p>
            <a:pPr algn="just"/>
            <a:r>
              <a:rPr lang="en-US" sz="3200" b="1" dirty="0">
                <a:solidFill>
                  <a:srgbClr val="0070C0"/>
                </a:solidFill>
                <a:latin typeface="Maiandra GD" panose="020E0502030308020204" pitchFamily="34" charset="0"/>
              </a:rPr>
              <a:t>              </a:t>
            </a:r>
            <a:r>
              <a:rPr lang="en-US" sz="3200" b="1" dirty="0">
                <a:latin typeface="Maiandra GD" panose="020E0502030308020204" pitchFamily="34" charset="0"/>
              </a:rPr>
              <a:t>As the atomic number increases  each succeeding element , contains one more electron in the 4f orbital and one proton in the nucleus. The 4f electrons are ineffective in screening the outer electrons from the nucleus causing imperfect shielding . As a result there  is a gradual increase in the nucleus attraction for the outer electrons  consequently gradual decrease in size occur. This is called Lanthanide contraction.</a:t>
            </a:r>
          </a:p>
          <a:p>
            <a:pPr algn="just"/>
            <a:endParaRPr lang="en-US" sz="3200" b="1" dirty="0">
              <a:solidFill>
                <a:srgbClr val="0070C0"/>
              </a:solidFill>
              <a:latin typeface="Maiandra GD" panose="020E0502030308020204" pitchFamily="34" charset="0"/>
            </a:endParaRPr>
          </a:p>
          <a:p>
            <a:pPr algn="just"/>
            <a:endParaRPr lang="en-US" sz="2800" b="1" dirty="0">
              <a:solidFill>
                <a:srgbClr val="0070C0"/>
              </a:solidFill>
              <a:latin typeface="Maiandra GD" panose="020E0502030308020204" pitchFamily="34" charset="0"/>
            </a:endParaRPr>
          </a:p>
          <a:p>
            <a:pPr algn="just"/>
            <a:r>
              <a:rPr lang="en-US" sz="2800" b="1" dirty="0">
                <a:solidFill>
                  <a:srgbClr val="0070C0"/>
                </a:solidFill>
                <a:latin typeface="Maiandra GD" panose="020E0502030308020204" pitchFamily="34" charset="0"/>
              </a:rPr>
              <a:t> </a:t>
            </a:r>
            <a:endParaRPr lang="en-IN" sz="2800" b="1" dirty="0">
              <a:latin typeface="Maiandra GD" panose="020E0502030308020204" pitchFamily="34" charset="0"/>
            </a:endParaRPr>
          </a:p>
        </p:txBody>
      </p:sp>
      <p:pic>
        <p:nvPicPr>
          <p:cNvPr id="4" name="Picture 3">
            <a:extLst>
              <a:ext uri="{FF2B5EF4-FFF2-40B4-BE49-F238E27FC236}">
                <a16:creationId xmlns:a16="http://schemas.microsoft.com/office/drawing/2014/main" id="{2F85FE40-0ADD-4950-BAE5-9F0324911F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238" y="4925286"/>
            <a:ext cx="11815623" cy="1095600"/>
          </a:xfrm>
          <a:prstGeom prst="rect">
            <a:avLst/>
          </a:prstGeom>
        </p:spPr>
      </p:pic>
    </p:spTree>
    <p:extLst>
      <p:ext uri="{BB962C8B-B14F-4D97-AF65-F5344CB8AC3E}">
        <p14:creationId xmlns:p14="http://schemas.microsoft.com/office/powerpoint/2010/main" val="3385566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5">
            <a:extLst>
              <a:ext uri="{FF2B5EF4-FFF2-40B4-BE49-F238E27FC236}">
                <a16:creationId xmlns:a16="http://schemas.microsoft.com/office/drawing/2014/main" id="{E1D7A0A8-C56D-4122-A265-83BA21272551}"/>
              </a:ext>
            </a:extLst>
          </p:cNvPr>
          <p:cNvSpPr/>
          <p:nvPr/>
        </p:nvSpPr>
        <p:spPr>
          <a:xfrm>
            <a:off x="1596369" y="539586"/>
            <a:ext cx="9131333" cy="5144777"/>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639325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B6DAAFC6-B110-4717-936B-19AC94B45C93}"/>
              </a:ext>
            </a:extLst>
          </p:cNvPr>
          <p:cNvSpPr/>
          <p:nvPr/>
        </p:nvSpPr>
        <p:spPr>
          <a:xfrm>
            <a:off x="246766" y="1165093"/>
            <a:ext cx="11027692" cy="3199517"/>
          </a:xfrm>
          <a:prstGeom prst="rect">
            <a:avLst/>
          </a:prstGeom>
          <a:blipFill>
            <a:blip r:embed="rId2" cstate="print"/>
            <a:stretch>
              <a:fillRect/>
            </a:stretch>
          </a:blipFill>
        </p:spPr>
        <p:txBody>
          <a:bodyPr wrap="square" lIns="0" tIns="0" rIns="0" bIns="0" rtlCol="0"/>
          <a:lstStyle/>
          <a:p>
            <a:endParaRPr/>
          </a:p>
        </p:txBody>
      </p:sp>
      <p:sp>
        <p:nvSpPr>
          <p:cNvPr id="3" name="object 2">
            <a:extLst>
              <a:ext uri="{FF2B5EF4-FFF2-40B4-BE49-F238E27FC236}">
                <a16:creationId xmlns:a16="http://schemas.microsoft.com/office/drawing/2014/main" id="{DC22F726-0E7F-4348-BDC2-2D01A8F732F7}"/>
              </a:ext>
            </a:extLst>
          </p:cNvPr>
          <p:cNvSpPr txBox="1">
            <a:spLocks/>
          </p:cNvSpPr>
          <p:nvPr/>
        </p:nvSpPr>
        <p:spPr>
          <a:xfrm>
            <a:off x="387961" y="263950"/>
            <a:ext cx="3920088" cy="693780"/>
          </a:xfrm>
          <a:prstGeom prst="rect">
            <a:avLst/>
          </a:prstGeom>
        </p:spPr>
        <p:txBody>
          <a:bodyPr vert="horz" wrap="square" lIns="0" tIns="1651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30"/>
              </a:spcBef>
            </a:pPr>
            <a:r>
              <a:rPr lang="en-IN" b="1" spc="-5" dirty="0">
                <a:solidFill>
                  <a:srgbClr val="C00000"/>
                </a:solidFill>
                <a:latin typeface="Calibri Light"/>
                <a:cs typeface="Calibri Light"/>
              </a:rPr>
              <a:t>Consequences</a:t>
            </a:r>
          </a:p>
        </p:txBody>
      </p:sp>
    </p:spTree>
    <p:extLst>
      <p:ext uri="{BB962C8B-B14F-4D97-AF65-F5344CB8AC3E}">
        <p14:creationId xmlns:p14="http://schemas.microsoft.com/office/powerpoint/2010/main" val="1001763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523B9042-EE5E-4D72-8129-F6EF1581F320}"/>
              </a:ext>
            </a:extLst>
          </p:cNvPr>
          <p:cNvSpPr/>
          <p:nvPr/>
        </p:nvSpPr>
        <p:spPr>
          <a:xfrm>
            <a:off x="231152" y="190794"/>
            <a:ext cx="10864195" cy="3238205"/>
          </a:xfrm>
          <a:prstGeom prst="rect">
            <a:avLst/>
          </a:prstGeom>
          <a:blipFill>
            <a:blip r:embed="rId2" cstate="print"/>
            <a:stretch>
              <a:fillRect/>
            </a:stretch>
          </a:blipFill>
        </p:spPr>
        <p:txBody>
          <a:bodyPr wrap="square" lIns="0" tIns="0" rIns="0" bIns="0" rtlCol="0"/>
          <a:lstStyle/>
          <a:p>
            <a:endParaRPr/>
          </a:p>
        </p:txBody>
      </p:sp>
      <p:sp>
        <p:nvSpPr>
          <p:cNvPr id="3" name="object 6">
            <a:extLst>
              <a:ext uri="{FF2B5EF4-FFF2-40B4-BE49-F238E27FC236}">
                <a16:creationId xmlns:a16="http://schemas.microsoft.com/office/drawing/2014/main" id="{3C0C9161-ADE7-43B9-B4A7-DBEA09E1333D}"/>
              </a:ext>
            </a:extLst>
          </p:cNvPr>
          <p:cNvSpPr/>
          <p:nvPr/>
        </p:nvSpPr>
        <p:spPr>
          <a:xfrm>
            <a:off x="916952" y="3553904"/>
            <a:ext cx="9819293" cy="270078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103935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B1181056-16E8-41CD-ADDE-E4257A8E17EB}"/>
              </a:ext>
            </a:extLst>
          </p:cNvPr>
          <p:cNvSpPr/>
          <p:nvPr/>
        </p:nvSpPr>
        <p:spPr>
          <a:xfrm>
            <a:off x="604395" y="327484"/>
            <a:ext cx="9538845" cy="2604252"/>
          </a:xfrm>
          <a:prstGeom prst="rect">
            <a:avLst/>
          </a:prstGeom>
          <a:blipFill>
            <a:blip r:embed="rId2" cstate="print"/>
            <a:stretch>
              <a:fillRect/>
            </a:stretch>
          </a:blipFill>
        </p:spPr>
        <p:txBody>
          <a:bodyPr wrap="square" lIns="0" tIns="0" rIns="0" bIns="0" rtlCol="0"/>
          <a:lstStyle/>
          <a:p>
            <a:endParaRPr/>
          </a:p>
        </p:txBody>
      </p:sp>
      <p:sp>
        <p:nvSpPr>
          <p:cNvPr id="3" name="object 6">
            <a:extLst>
              <a:ext uri="{FF2B5EF4-FFF2-40B4-BE49-F238E27FC236}">
                <a16:creationId xmlns:a16="http://schemas.microsoft.com/office/drawing/2014/main" id="{7ECFC68B-4AED-4CA7-B5BC-CD5EB51ABDE8}"/>
              </a:ext>
            </a:extLst>
          </p:cNvPr>
          <p:cNvSpPr/>
          <p:nvPr/>
        </p:nvSpPr>
        <p:spPr>
          <a:xfrm>
            <a:off x="934334" y="2931736"/>
            <a:ext cx="9680248" cy="305428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92559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551533-82F3-45E5-BF64-283BBE200703}"/>
              </a:ext>
            </a:extLst>
          </p:cNvPr>
          <p:cNvSpPr txBox="1"/>
          <p:nvPr/>
        </p:nvSpPr>
        <p:spPr>
          <a:xfrm flipH="1">
            <a:off x="479352" y="216817"/>
            <a:ext cx="3112260" cy="584775"/>
          </a:xfrm>
          <a:prstGeom prst="rect">
            <a:avLst/>
          </a:prstGeom>
          <a:noFill/>
        </p:spPr>
        <p:txBody>
          <a:bodyPr wrap="square" rtlCol="0">
            <a:spAutoFit/>
          </a:bodyPr>
          <a:lstStyle/>
          <a:p>
            <a:r>
              <a:rPr lang="en-US" sz="3200" b="1" dirty="0">
                <a:solidFill>
                  <a:srgbClr val="002060"/>
                </a:solidFill>
                <a:effectLst>
                  <a:outerShdw blurRad="38100" dist="38100" dir="2700000" algn="tl">
                    <a:srgbClr val="000000">
                      <a:alpha val="43137"/>
                    </a:srgbClr>
                  </a:outerShdw>
                </a:effectLst>
                <a:latin typeface="Maiandra GD" panose="020E0502030308020204" pitchFamily="34" charset="0"/>
              </a:rPr>
              <a:t>Contents</a:t>
            </a:r>
            <a:endParaRPr lang="en-IN" sz="3200" b="1" dirty="0">
              <a:solidFill>
                <a:srgbClr val="002060"/>
              </a:solidFill>
              <a:effectLst>
                <a:outerShdw blurRad="38100" dist="38100" dir="2700000" algn="tl">
                  <a:srgbClr val="000000">
                    <a:alpha val="43137"/>
                  </a:srgbClr>
                </a:outerShdw>
              </a:effectLst>
              <a:latin typeface="Maiandra GD" panose="020E0502030308020204" pitchFamily="34" charset="0"/>
            </a:endParaRPr>
          </a:p>
        </p:txBody>
      </p:sp>
      <p:sp>
        <p:nvSpPr>
          <p:cNvPr id="3" name="TextBox 2">
            <a:extLst>
              <a:ext uri="{FF2B5EF4-FFF2-40B4-BE49-F238E27FC236}">
                <a16:creationId xmlns:a16="http://schemas.microsoft.com/office/drawing/2014/main" id="{4408BC79-CF12-46AD-9261-676D01D6216F}"/>
              </a:ext>
            </a:extLst>
          </p:cNvPr>
          <p:cNvSpPr txBox="1"/>
          <p:nvPr/>
        </p:nvSpPr>
        <p:spPr>
          <a:xfrm>
            <a:off x="301657" y="760956"/>
            <a:ext cx="4628562" cy="5386090"/>
          </a:xfrm>
          <a:prstGeom prst="rect">
            <a:avLst/>
          </a:prstGeom>
          <a:noFill/>
        </p:spPr>
        <p:txBody>
          <a:bodyPr wrap="square" rtlCol="0">
            <a:spAutoFit/>
          </a:bodyPr>
          <a:lstStyle/>
          <a:p>
            <a:pPr marL="285750" indent="-285750">
              <a:buFont typeface="Wingdings" panose="05000000000000000000" pitchFamily="2" charset="2"/>
              <a:buChar char="Ø"/>
            </a:pPr>
            <a:r>
              <a:rPr lang="en-US" sz="2000"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rPr>
              <a:t>Introduction</a:t>
            </a:r>
          </a:p>
          <a:p>
            <a:pPr marL="285750" indent="-285750">
              <a:buFont typeface="Wingdings" panose="05000000000000000000" pitchFamily="2" charset="2"/>
              <a:buChar char="q"/>
            </a:pPr>
            <a:endParaRPr lang="en-US" sz="2000"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endParaRPr>
          </a:p>
          <a:p>
            <a:pPr marL="285750" indent="-285750">
              <a:buFont typeface="Wingdings" panose="05000000000000000000" pitchFamily="2" charset="2"/>
              <a:buChar char="q"/>
            </a:pPr>
            <a:r>
              <a:rPr lang="en-US" sz="2400" b="1" dirty="0">
                <a:solidFill>
                  <a:srgbClr val="C0000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rPr>
              <a:t>Lanthanides</a:t>
            </a:r>
          </a:p>
          <a:p>
            <a:pPr marL="285750" indent="-285750">
              <a:buFont typeface="Wingdings" panose="05000000000000000000" pitchFamily="2" charset="2"/>
              <a:buChar char="Ø"/>
            </a:pPr>
            <a:endParaRPr lang="en-US" sz="2000"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endParaRPr>
          </a:p>
          <a:p>
            <a:pPr marL="285750" indent="-285750">
              <a:buFont typeface="Wingdings" panose="05000000000000000000" pitchFamily="2" charset="2"/>
              <a:buChar char="Ø"/>
            </a:pPr>
            <a:r>
              <a:rPr lang="en-US" sz="2000"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rPr>
              <a:t>Electronic Configurations</a:t>
            </a:r>
          </a:p>
          <a:p>
            <a:pPr marL="285750" indent="-285750">
              <a:buFont typeface="Wingdings" panose="05000000000000000000" pitchFamily="2" charset="2"/>
              <a:buChar char="Ø"/>
            </a:pPr>
            <a:endParaRPr lang="en-US" sz="2000"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endParaRPr>
          </a:p>
          <a:p>
            <a:pPr marL="285750" indent="-285750">
              <a:buFont typeface="Wingdings" panose="05000000000000000000" pitchFamily="2" charset="2"/>
              <a:buChar char="Ø"/>
            </a:pPr>
            <a:r>
              <a:rPr lang="en-US" sz="2000"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rPr>
              <a:t>Oxidation States</a:t>
            </a:r>
          </a:p>
          <a:p>
            <a:pPr marL="285750" indent="-285750">
              <a:buFont typeface="Wingdings" panose="05000000000000000000" pitchFamily="2" charset="2"/>
              <a:buChar char="Ø"/>
            </a:pPr>
            <a:endParaRPr lang="en-US" sz="2000"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endParaRPr>
          </a:p>
          <a:p>
            <a:pPr marL="285750" indent="-285750">
              <a:buFont typeface="Wingdings" panose="05000000000000000000" pitchFamily="2" charset="2"/>
              <a:buChar char="Ø"/>
            </a:pPr>
            <a:r>
              <a:rPr lang="en-US" sz="2000"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rPr>
              <a:t>Chemical Reactivity</a:t>
            </a:r>
          </a:p>
          <a:p>
            <a:pPr marL="285750" indent="-285750">
              <a:buFont typeface="Wingdings" panose="05000000000000000000" pitchFamily="2" charset="2"/>
              <a:buChar char="Ø"/>
            </a:pPr>
            <a:endParaRPr lang="en-US" sz="2000"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endParaRPr>
          </a:p>
          <a:p>
            <a:pPr marL="285750" indent="-285750">
              <a:buFont typeface="Wingdings" panose="05000000000000000000" pitchFamily="2" charset="2"/>
              <a:buChar char="Ø"/>
            </a:pPr>
            <a:r>
              <a:rPr lang="en-US" sz="2000"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rPr>
              <a:t>Lanthanide Contraction</a:t>
            </a:r>
          </a:p>
          <a:p>
            <a:pPr marL="285750" indent="-285750">
              <a:buFont typeface="Wingdings" panose="05000000000000000000" pitchFamily="2" charset="2"/>
              <a:buChar char="Ø"/>
            </a:pPr>
            <a:endParaRPr lang="en-US" sz="2000"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endParaRPr>
          </a:p>
          <a:p>
            <a:pPr marL="285750" indent="-285750">
              <a:buFont typeface="Wingdings" panose="05000000000000000000" pitchFamily="2" charset="2"/>
              <a:buChar char="Ø"/>
            </a:pPr>
            <a:r>
              <a:rPr lang="en-US" sz="2000"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rPr>
              <a:t>Variation Of Properties</a:t>
            </a:r>
          </a:p>
          <a:p>
            <a:pPr marL="285750" indent="-285750">
              <a:buFont typeface="Wingdings" panose="05000000000000000000" pitchFamily="2" charset="2"/>
              <a:buChar char="ü"/>
            </a:pPr>
            <a:r>
              <a:rPr lang="en-US" sz="2000"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rPr>
              <a:t>Metallic Radii</a:t>
            </a:r>
          </a:p>
          <a:p>
            <a:pPr marL="285750" indent="-285750">
              <a:buFont typeface="Wingdings" panose="05000000000000000000" pitchFamily="2" charset="2"/>
              <a:buChar char="ü"/>
            </a:pPr>
            <a:r>
              <a:rPr lang="en-US" sz="2000"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rPr>
              <a:t>Density</a:t>
            </a:r>
          </a:p>
          <a:p>
            <a:pPr marL="285750" indent="-285750">
              <a:buFont typeface="Wingdings" panose="05000000000000000000" pitchFamily="2" charset="2"/>
              <a:buChar char="ü"/>
            </a:pPr>
            <a:r>
              <a:rPr lang="en-US" sz="2000"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rPr>
              <a:t>Electronegativity</a:t>
            </a:r>
          </a:p>
          <a:p>
            <a:pPr marL="285750" indent="-285750">
              <a:buFont typeface="Wingdings" panose="05000000000000000000" pitchFamily="2" charset="2"/>
              <a:buChar char="ü"/>
            </a:pPr>
            <a:r>
              <a:rPr lang="en-US" sz="2000"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rPr>
              <a:t>Ionization Enthalpy</a:t>
            </a:r>
          </a:p>
        </p:txBody>
      </p:sp>
      <p:sp>
        <p:nvSpPr>
          <p:cNvPr id="5" name="TextBox 4">
            <a:extLst>
              <a:ext uri="{FF2B5EF4-FFF2-40B4-BE49-F238E27FC236}">
                <a16:creationId xmlns:a16="http://schemas.microsoft.com/office/drawing/2014/main" id="{D2E23093-1A70-4BB9-A306-C4FCE1BB032F}"/>
              </a:ext>
            </a:extLst>
          </p:cNvPr>
          <p:cNvSpPr txBox="1"/>
          <p:nvPr/>
        </p:nvSpPr>
        <p:spPr>
          <a:xfrm>
            <a:off x="6096000" y="447649"/>
            <a:ext cx="5794343" cy="6278642"/>
          </a:xfrm>
          <a:prstGeom prst="rect">
            <a:avLst/>
          </a:prstGeom>
          <a:noFill/>
        </p:spPr>
        <p:txBody>
          <a:bodyPr wrap="square" rtlCol="0">
            <a:spAutoFit/>
          </a:bodyPr>
          <a:lstStyle/>
          <a:p>
            <a:pPr marL="285750" indent="-285750">
              <a:buFont typeface="Wingdings" panose="05000000000000000000" pitchFamily="2" charset="2"/>
              <a:buChar char="Ø"/>
            </a:pPr>
            <a:r>
              <a:rPr lang="en-US"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rPr>
              <a:t>Magnetic Behavior</a:t>
            </a:r>
          </a:p>
          <a:p>
            <a:pPr marL="285750" indent="-285750">
              <a:buFont typeface="Wingdings" panose="05000000000000000000" pitchFamily="2" charset="2"/>
              <a:buChar char="Ø"/>
            </a:pPr>
            <a:endParaRPr lang="en-US"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endParaRPr>
          </a:p>
          <a:p>
            <a:pPr marL="285750" indent="-285750">
              <a:buFont typeface="Wingdings" panose="05000000000000000000" pitchFamily="2" charset="2"/>
              <a:buChar char="Ø"/>
            </a:pPr>
            <a:r>
              <a:rPr lang="en-US"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rPr>
              <a:t>Color Properties</a:t>
            </a:r>
          </a:p>
          <a:p>
            <a:pPr marL="285750" indent="-285750">
              <a:buFont typeface="Wingdings" panose="05000000000000000000" pitchFamily="2" charset="2"/>
              <a:buChar char="Ø"/>
            </a:pPr>
            <a:endParaRPr lang="en-US"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endParaRPr>
          </a:p>
          <a:p>
            <a:pPr marL="285750" indent="-285750">
              <a:buFont typeface="Wingdings" panose="05000000000000000000" pitchFamily="2" charset="2"/>
              <a:buChar char="Ø"/>
            </a:pPr>
            <a:r>
              <a:rPr lang="en-US"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rPr>
              <a:t>Lanthanide Complexes</a:t>
            </a:r>
          </a:p>
          <a:p>
            <a:pPr marL="285750" indent="-285750">
              <a:buFont typeface="Wingdings" panose="05000000000000000000" pitchFamily="2" charset="2"/>
              <a:buChar char="Ø"/>
            </a:pPr>
            <a:endParaRPr lang="en-US"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endParaRPr>
          </a:p>
          <a:p>
            <a:pPr marL="285750" indent="-285750">
              <a:buFont typeface="Wingdings" panose="05000000000000000000" pitchFamily="2" charset="2"/>
              <a:buChar char="Ø"/>
            </a:pPr>
            <a:r>
              <a:rPr lang="en-US"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rPr>
              <a:t>Separation Of Lanthanides</a:t>
            </a:r>
          </a:p>
          <a:p>
            <a:pPr marL="285750" indent="-285750">
              <a:buFont typeface="Wingdings" panose="05000000000000000000" pitchFamily="2" charset="2"/>
              <a:buChar char="ü"/>
            </a:pPr>
            <a:r>
              <a:rPr lang="en-US"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rPr>
              <a:t>Ion Exchange</a:t>
            </a:r>
          </a:p>
          <a:p>
            <a:pPr marL="285750" indent="-285750">
              <a:buFont typeface="Wingdings" panose="05000000000000000000" pitchFamily="2" charset="2"/>
              <a:buChar char="ü"/>
            </a:pPr>
            <a:r>
              <a:rPr lang="en-US"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rPr>
              <a:t>Solvent Extraction</a:t>
            </a:r>
          </a:p>
          <a:p>
            <a:endParaRPr lang="en-US"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endParaRPr>
          </a:p>
          <a:p>
            <a:pPr marL="285750" indent="-285750">
              <a:buFont typeface="Wingdings" panose="05000000000000000000" pitchFamily="2" charset="2"/>
              <a:buChar char="Ø"/>
            </a:pPr>
            <a:r>
              <a:rPr lang="en-US"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rPr>
              <a:t>Some Contrasts Between Lanthanides And Pre-transition &amp; Transition Metals</a:t>
            </a:r>
          </a:p>
          <a:p>
            <a:pPr marL="285750" indent="-285750">
              <a:buFont typeface="Wingdings" panose="05000000000000000000" pitchFamily="2" charset="2"/>
              <a:buChar char="Ø"/>
            </a:pPr>
            <a:endParaRPr lang="en-US"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endParaRPr>
          </a:p>
          <a:p>
            <a:pPr marL="285750" indent="-285750">
              <a:buFont typeface="Wingdings" panose="05000000000000000000" pitchFamily="2" charset="2"/>
              <a:buChar char="q"/>
            </a:pPr>
            <a:r>
              <a:rPr lang="en-US" sz="2400" b="1" dirty="0">
                <a:solidFill>
                  <a:srgbClr val="C0000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rPr>
              <a:t>Actinides</a:t>
            </a:r>
          </a:p>
          <a:p>
            <a:pPr marL="285750" indent="-285750">
              <a:buFont typeface="Wingdings" panose="05000000000000000000" pitchFamily="2" charset="2"/>
              <a:buChar char="Ø"/>
            </a:pPr>
            <a:endParaRPr lang="en-US"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endParaRPr>
          </a:p>
          <a:p>
            <a:pPr marL="285750" indent="-285750">
              <a:buFont typeface="Wingdings" panose="05000000000000000000" pitchFamily="2" charset="2"/>
              <a:buChar char="Ø"/>
            </a:pPr>
            <a:r>
              <a:rPr lang="en-US"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rPr>
              <a:t>Electronic Configurations</a:t>
            </a:r>
          </a:p>
          <a:p>
            <a:pPr marL="285750" indent="-285750">
              <a:buFont typeface="Wingdings" panose="05000000000000000000" pitchFamily="2" charset="2"/>
              <a:buChar char="Ø"/>
            </a:pPr>
            <a:endParaRPr lang="en-US"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endParaRPr>
          </a:p>
          <a:p>
            <a:pPr marL="285750" indent="-285750">
              <a:buFont typeface="Wingdings" panose="05000000000000000000" pitchFamily="2" charset="2"/>
              <a:buChar char="Ø"/>
            </a:pPr>
            <a:r>
              <a:rPr lang="en-US"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rPr>
              <a:t>Oxidation States</a:t>
            </a:r>
          </a:p>
          <a:p>
            <a:endParaRPr lang="en-US"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endParaRPr>
          </a:p>
          <a:p>
            <a:pPr marL="285750" indent="-285750">
              <a:buFont typeface="Wingdings" panose="05000000000000000000" pitchFamily="2" charset="2"/>
              <a:buChar char="Ø"/>
            </a:pPr>
            <a:endParaRPr lang="en-US"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endParaRPr>
          </a:p>
          <a:p>
            <a:pPr marL="285750" indent="-285750">
              <a:buFont typeface="Wingdings" panose="05000000000000000000" pitchFamily="2" charset="2"/>
              <a:buChar char="Ø"/>
            </a:pPr>
            <a:endParaRPr lang="en-US"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endParaRPr>
          </a:p>
          <a:p>
            <a:pPr marL="285750" indent="-285750">
              <a:buFont typeface="Wingdings" panose="05000000000000000000" pitchFamily="2" charset="2"/>
              <a:buChar char="Ø"/>
            </a:pPr>
            <a:endParaRPr lang="en-US"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endParaRPr>
          </a:p>
        </p:txBody>
      </p:sp>
    </p:spTree>
    <p:extLst>
      <p:ext uri="{BB962C8B-B14F-4D97-AF65-F5344CB8AC3E}">
        <p14:creationId xmlns:p14="http://schemas.microsoft.com/office/powerpoint/2010/main" val="3508810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639DEE5-9916-4364-9F49-7303A9730A59}"/>
              </a:ext>
            </a:extLst>
          </p:cNvPr>
          <p:cNvSpPr/>
          <p:nvPr/>
        </p:nvSpPr>
        <p:spPr>
          <a:xfrm>
            <a:off x="187010" y="142915"/>
            <a:ext cx="3174652" cy="461665"/>
          </a:xfrm>
          <a:prstGeom prst="rect">
            <a:avLst/>
          </a:prstGeom>
        </p:spPr>
        <p:txBody>
          <a:bodyPr wrap="none">
            <a:spAutoFit/>
          </a:bodyPr>
          <a:lstStyle/>
          <a:p>
            <a:r>
              <a:rPr lang="en-IN" sz="2400" b="1" spc="-10" dirty="0">
                <a:solidFill>
                  <a:srgbClr val="FF0000"/>
                </a:solidFill>
                <a:latin typeface="Maiandra GD" panose="020E0502030308020204" pitchFamily="34" charset="0"/>
                <a:cs typeface="Calibri"/>
              </a:rPr>
              <a:t>Variation </a:t>
            </a:r>
            <a:r>
              <a:rPr lang="en-IN" sz="2400" b="1" spc="5" dirty="0">
                <a:solidFill>
                  <a:srgbClr val="FF0000"/>
                </a:solidFill>
                <a:latin typeface="Maiandra GD" panose="020E0502030308020204" pitchFamily="34" charset="0"/>
                <a:cs typeface="Calibri"/>
              </a:rPr>
              <a:t>of</a:t>
            </a:r>
            <a:r>
              <a:rPr lang="en-IN" sz="2400" b="1" spc="-204" dirty="0">
                <a:solidFill>
                  <a:srgbClr val="FF0000"/>
                </a:solidFill>
                <a:latin typeface="Maiandra GD" panose="020E0502030308020204" pitchFamily="34" charset="0"/>
                <a:cs typeface="Calibri"/>
              </a:rPr>
              <a:t> </a:t>
            </a:r>
            <a:r>
              <a:rPr lang="en-IN" sz="2400" b="1" spc="5" dirty="0">
                <a:solidFill>
                  <a:srgbClr val="FF0000"/>
                </a:solidFill>
                <a:latin typeface="Maiandra GD" panose="020E0502030308020204" pitchFamily="34" charset="0"/>
                <a:cs typeface="Calibri"/>
              </a:rPr>
              <a:t>properties</a:t>
            </a:r>
            <a:endParaRPr lang="en-IN" sz="2400" b="1" dirty="0">
              <a:solidFill>
                <a:srgbClr val="FF0000"/>
              </a:solidFill>
              <a:latin typeface="Maiandra GD" panose="020E0502030308020204" pitchFamily="34" charset="0"/>
            </a:endParaRPr>
          </a:p>
        </p:txBody>
      </p:sp>
      <p:sp>
        <p:nvSpPr>
          <p:cNvPr id="30" name="Rectangle 29">
            <a:extLst>
              <a:ext uri="{FF2B5EF4-FFF2-40B4-BE49-F238E27FC236}">
                <a16:creationId xmlns:a16="http://schemas.microsoft.com/office/drawing/2014/main" id="{DC4F1B65-B401-468E-A81E-B59EF7D82AF4}"/>
              </a:ext>
            </a:extLst>
          </p:cNvPr>
          <p:cNvSpPr/>
          <p:nvPr/>
        </p:nvSpPr>
        <p:spPr>
          <a:xfrm>
            <a:off x="184587" y="854414"/>
            <a:ext cx="4764485" cy="3778214"/>
          </a:xfrm>
          <a:prstGeom prst="rect">
            <a:avLst/>
          </a:prstGeom>
        </p:spPr>
        <p:txBody>
          <a:bodyPr wrap="square">
            <a:spAutoFit/>
          </a:bodyPr>
          <a:lstStyle/>
          <a:p>
            <a:pPr marL="336550">
              <a:lnSpc>
                <a:spcPct val="100000"/>
              </a:lnSpc>
              <a:spcBef>
                <a:spcPts val="2095"/>
              </a:spcBef>
            </a:pPr>
            <a:r>
              <a:rPr lang="en-US" sz="2000" b="1" spc="5" dirty="0">
                <a:latin typeface="Maiandra GD" panose="020E0502030308020204" pitchFamily="34" charset="0"/>
                <a:cs typeface="Calibri"/>
              </a:rPr>
              <a:t>Metallic</a:t>
            </a:r>
            <a:r>
              <a:rPr lang="en-US" sz="2000" b="1" spc="80" dirty="0">
                <a:latin typeface="Maiandra GD" panose="020E0502030308020204" pitchFamily="34" charset="0"/>
                <a:cs typeface="Calibri"/>
              </a:rPr>
              <a:t> </a:t>
            </a:r>
            <a:r>
              <a:rPr lang="en-US" sz="2000" b="1" spc="-15" dirty="0">
                <a:latin typeface="Maiandra GD" panose="020E0502030308020204" pitchFamily="34" charset="0"/>
                <a:cs typeface="Calibri"/>
              </a:rPr>
              <a:t>radii</a:t>
            </a:r>
            <a:endParaRPr lang="en-US" sz="2000" b="1" dirty="0">
              <a:latin typeface="Maiandra GD" panose="020E0502030308020204" pitchFamily="34" charset="0"/>
              <a:cs typeface="Calibri"/>
            </a:endParaRPr>
          </a:p>
          <a:p>
            <a:pPr marL="241300" marR="141605" indent="-229235">
              <a:lnSpc>
                <a:spcPct val="140800"/>
              </a:lnSpc>
              <a:spcBef>
                <a:spcPts val="530"/>
              </a:spcBef>
              <a:buFont typeface="Arial"/>
              <a:buChar char="•"/>
              <a:tabLst>
                <a:tab pos="241935" algn="l"/>
              </a:tabLst>
            </a:pPr>
            <a:r>
              <a:rPr lang="en-US" b="1" spc="5" dirty="0">
                <a:latin typeface="Maiandra GD" panose="020E0502030308020204" pitchFamily="34" charset="0"/>
                <a:cs typeface="Calibri"/>
              </a:rPr>
              <a:t>Decreases </a:t>
            </a:r>
            <a:r>
              <a:rPr lang="en-US" b="1" spc="-5" dirty="0">
                <a:latin typeface="Maiandra GD" panose="020E0502030308020204" pitchFamily="34" charset="0"/>
                <a:cs typeface="Calibri"/>
              </a:rPr>
              <a:t>with </a:t>
            </a:r>
            <a:r>
              <a:rPr lang="en-US" b="1" dirty="0">
                <a:latin typeface="Maiandra GD" panose="020E0502030308020204" pitchFamily="34" charset="0"/>
                <a:cs typeface="Calibri"/>
              </a:rPr>
              <a:t>increase </a:t>
            </a:r>
            <a:r>
              <a:rPr lang="en-US" b="1" spc="-15" dirty="0">
                <a:latin typeface="Maiandra GD" panose="020E0502030308020204" pitchFamily="34" charset="0"/>
                <a:cs typeface="Calibri"/>
              </a:rPr>
              <a:t>in</a:t>
            </a:r>
            <a:r>
              <a:rPr lang="en-US" b="1" spc="-220" dirty="0">
                <a:latin typeface="Maiandra GD" panose="020E0502030308020204" pitchFamily="34" charset="0"/>
                <a:cs typeface="Calibri"/>
              </a:rPr>
              <a:t> </a:t>
            </a:r>
            <a:r>
              <a:rPr lang="en-US" b="1" spc="-5" dirty="0">
                <a:latin typeface="Maiandra GD" panose="020E0502030308020204" pitchFamily="34" charset="0"/>
                <a:cs typeface="Calibri"/>
              </a:rPr>
              <a:t>atomic  numbers </a:t>
            </a:r>
            <a:r>
              <a:rPr lang="en-US" b="1" spc="-10" dirty="0">
                <a:latin typeface="Maiandra GD" panose="020E0502030308020204" pitchFamily="34" charset="0"/>
                <a:cs typeface="Calibri"/>
              </a:rPr>
              <a:t>(174-208</a:t>
            </a:r>
            <a:r>
              <a:rPr lang="en-US" b="1" spc="-25" dirty="0">
                <a:latin typeface="Maiandra GD" panose="020E0502030308020204" pitchFamily="34" charset="0"/>
                <a:cs typeface="Calibri"/>
              </a:rPr>
              <a:t> </a:t>
            </a:r>
            <a:r>
              <a:rPr lang="en-US" b="1" spc="20" dirty="0">
                <a:latin typeface="Maiandra GD" panose="020E0502030308020204" pitchFamily="34" charset="0"/>
                <a:cs typeface="Calibri"/>
              </a:rPr>
              <a:t>pm)</a:t>
            </a:r>
            <a:r>
              <a:rPr lang="en-US" sz="1600" b="1" spc="20" dirty="0">
                <a:latin typeface="Maiandra GD" panose="020E0502030308020204" pitchFamily="34" charset="0"/>
                <a:cs typeface="Calibri"/>
              </a:rPr>
              <a:t>.</a:t>
            </a:r>
            <a:endParaRPr lang="en-US" sz="1600" b="1" dirty="0">
              <a:latin typeface="Maiandra GD" panose="020E0502030308020204" pitchFamily="34" charset="0"/>
              <a:cs typeface="Calibri"/>
            </a:endParaRPr>
          </a:p>
          <a:p>
            <a:pPr marL="241300" indent="-229235">
              <a:lnSpc>
                <a:spcPts val="2605"/>
              </a:lnSpc>
              <a:spcBef>
                <a:spcPts val="875"/>
              </a:spcBef>
              <a:buFont typeface="Arial"/>
              <a:buChar char="•"/>
              <a:tabLst>
                <a:tab pos="241935" algn="l"/>
              </a:tabLst>
            </a:pPr>
            <a:r>
              <a:rPr lang="en-US" b="1" spc="-15" dirty="0">
                <a:latin typeface="Maiandra GD" panose="020E0502030308020204" pitchFamily="34" charset="0"/>
                <a:cs typeface="Calibri"/>
              </a:rPr>
              <a:t>Comparable </a:t>
            </a:r>
            <a:r>
              <a:rPr lang="en-US" b="1" spc="-5" dirty="0">
                <a:latin typeface="Maiandra GD" panose="020E0502030308020204" pitchFamily="34" charset="0"/>
                <a:cs typeface="Calibri"/>
              </a:rPr>
              <a:t>with </a:t>
            </a:r>
            <a:r>
              <a:rPr lang="en-US" b="1" spc="10" dirty="0">
                <a:latin typeface="Maiandra GD" panose="020E0502030308020204" pitchFamily="34" charset="0"/>
                <a:cs typeface="Calibri"/>
              </a:rPr>
              <a:t>those </a:t>
            </a:r>
            <a:r>
              <a:rPr lang="en-US" b="1" dirty="0">
                <a:latin typeface="Maiandra GD" panose="020E0502030308020204" pitchFamily="34" charset="0"/>
                <a:cs typeface="Calibri"/>
              </a:rPr>
              <a:t>of</a:t>
            </a:r>
            <a:r>
              <a:rPr lang="en-US" b="1" spc="-120" dirty="0">
                <a:latin typeface="Maiandra GD" panose="020E0502030308020204" pitchFamily="34" charset="0"/>
                <a:cs typeface="Calibri"/>
              </a:rPr>
              <a:t> </a:t>
            </a:r>
            <a:r>
              <a:rPr lang="en-US" b="1" spc="10" dirty="0">
                <a:latin typeface="Maiandra GD" panose="020E0502030308020204" pitchFamily="34" charset="0"/>
                <a:cs typeface="Calibri"/>
              </a:rPr>
              <a:t>S-block</a:t>
            </a:r>
            <a:endParaRPr lang="en-US" b="1" dirty="0">
              <a:latin typeface="Maiandra GD" panose="020E0502030308020204" pitchFamily="34" charset="0"/>
              <a:cs typeface="Calibri"/>
            </a:endParaRPr>
          </a:p>
          <a:p>
            <a:pPr marL="241300">
              <a:lnSpc>
                <a:spcPts val="2605"/>
              </a:lnSpc>
            </a:pPr>
            <a:r>
              <a:rPr lang="en-US" b="1" spc="5" dirty="0">
                <a:latin typeface="Maiandra GD" panose="020E0502030308020204" pitchFamily="34" charset="0"/>
                <a:cs typeface="Calibri"/>
              </a:rPr>
              <a:t>elements.</a:t>
            </a:r>
            <a:endParaRPr lang="en-US" b="1" dirty="0">
              <a:latin typeface="Maiandra GD" panose="020E0502030308020204" pitchFamily="34" charset="0"/>
              <a:cs typeface="Calibri"/>
            </a:endParaRPr>
          </a:p>
          <a:p>
            <a:pPr marL="241300" indent="-229235">
              <a:lnSpc>
                <a:spcPct val="100000"/>
              </a:lnSpc>
              <a:spcBef>
                <a:spcPts val="1705"/>
              </a:spcBef>
              <a:buFont typeface="Arial"/>
              <a:buChar char="•"/>
              <a:tabLst>
                <a:tab pos="241935" algn="l"/>
              </a:tabLst>
            </a:pPr>
            <a:r>
              <a:rPr lang="en-US" b="1" spc="-30" dirty="0">
                <a:latin typeface="Maiandra GD" panose="020E0502030308020204" pitchFamily="34" charset="0"/>
                <a:cs typeface="Calibri"/>
              </a:rPr>
              <a:t>Fairly </a:t>
            </a:r>
            <a:r>
              <a:rPr lang="en-US" b="1" spc="-15" dirty="0">
                <a:latin typeface="Maiandra GD" panose="020E0502030308020204" pitchFamily="34" charset="0"/>
                <a:cs typeface="Calibri"/>
              </a:rPr>
              <a:t>large</a:t>
            </a:r>
            <a:r>
              <a:rPr lang="en-US" b="1" spc="95" dirty="0">
                <a:latin typeface="Maiandra GD" panose="020E0502030308020204" pitchFamily="34" charset="0"/>
                <a:cs typeface="Calibri"/>
              </a:rPr>
              <a:t> </a:t>
            </a:r>
            <a:r>
              <a:rPr lang="en-US" b="1" spc="-10" dirty="0">
                <a:latin typeface="Maiandra GD" panose="020E0502030308020204" pitchFamily="34" charset="0"/>
                <a:cs typeface="Calibri"/>
              </a:rPr>
              <a:t>size.</a:t>
            </a:r>
            <a:endParaRPr lang="en-US" b="1" dirty="0">
              <a:latin typeface="Maiandra GD" panose="020E0502030308020204" pitchFamily="34" charset="0"/>
              <a:cs typeface="Calibri"/>
            </a:endParaRPr>
          </a:p>
          <a:p>
            <a:pPr marL="241300" marR="5080" indent="-229235">
              <a:lnSpc>
                <a:spcPct val="139900"/>
              </a:lnSpc>
              <a:spcBef>
                <a:spcPts val="1005"/>
              </a:spcBef>
              <a:buFont typeface="Arial"/>
              <a:buChar char="•"/>
              <a:tabLst>
                <a:tab pos="241935" algn="l"/>
              </a:tabLst>
            </a:pPr>
            <a:r>
              <a:rPr lang="en-US" b="1" spc="10" dirty="0">
                <a:latin typeface="Maiandra GD" panose="020E0502030308020204" pitchFamily="34" charset="0"/>
                <a:cs typeface="Calibri"/>
              </a:rPr>
              <a:t>Eu </a:t>
            </a:r>
            <a:r>
              <a:rPr lang="en-US" b="1" spc="-10" dirty="0">
                <a:latin typeface="Maiandra GD" panose="020E0502030308020204" pitchFamily="34" charset="0"/>
                <a:cs typeface="Calibri"/>
              </a:rPr>
              <a:t>and </a:t>
            </a:r>
            <a:r>
              <a:rPr lang="en-US" b="1" spc="10" dirty="0" err="1">
                <a:latin typeface="Maiandra GD" panose="020E0502030308020204" pitchFamily="34" charset="0"/>
                <a:cs typeface="Calibri"/>
              </a:rPr>
              <a:t>Yb</a:t>
            </a:r>
            <a:r>
              <a:rPr lang="en-US" b="1" spc="10" dirty="0">
                <a:latin typeface="Maiandra GD" panose="020E0502030308020204" pitchFamily="34" charset="0"/>
                <a:cs typeface="Calibri"/>
              </a:rPr>
              <a:t> show </a:t>
            </a:r>
            <a:r>
              <a:rPr lang="en-US" b="1" spc="-15" dirty="0">
                <a:latin typeface="Maiandra GD" panose="020E0502030308020204" pitchFamily="34" charset="0"/>
                <a:cs typeface="Calibri"/>
              </a:rPr>
              <a:t>very </a:t>
            </a:r>
            <a:r>
              <a:rPr lang="en-US" b="1" spc="-5" dirty="0">
                <a:latin typeface="Maiandra GD" panose="020E0502030308020204" pitchFamily="34" charset="0"/>
                <a:cs typeface="Calibri"/>
              </a:rPr>
              <a:t>surprisingly  </a:t>
            </a:r>
            <a:r>
              <a:rPr lang="en-US" b="1" spc="-15" dirty="0">
                <a:latin typeface="Maiandra GD" panose="020E0502030308020204" pitchFamily="34" charset="0"/>
                <a:cs typeface="Calibri"/>
              </a:rPr>
              <a:t>irregular </a:t>
            </a:r>
            <a:r>
              <a:rPr lang="en-US" b="1" spc="-10" dirty="0">
                <a:latin typeface="Maiandra GD" panose="020E0502030308020204" pitchFamily="34" charset="0"/>
                <a:cs typeface="Calibri"/>
              </a:rPr>
              <a:t>sizes </a:t>
            </a:r>
            <a:r>
              <a:rPr lang="en-US" b="1" spc="5" dirty="0">
                <a:latin typeface="Maiandra GD" panose="020E0502030308020204" pitchFamily="34" charset="0"/>
                <a:cs typeface="Calibri"/>
              </a:rPr>
              <a:t>because </a:t>
            </a:r>
            <a:r>
              <a:rPr lang="en-US" b="1" dirty="0">
                <a:latin typeface="Maiandra GD" panose="020E0502030308020204" pitchFamily="34" charset="0"/>
                <a:cs typeface="Calibri"/>
              </a:rPr>
              <a:t>of</a:t>
            </a:r>
            <a:r>
              <a:rPr lang="en-US" b="1" spc="-85" dirty="0">
                <a:latin typeface="Maiandra GD" panose="020E0502030308020204" pitchFamily="34" charset="0"/>
                <a:cs typeface="Calibri"/>
              </a:rPr>
              <a:t> </a:t>
            </a:r>
            <a:r>
              <a:rPr lang="en-US" b="1" spc="-5" dirty="0">
                <a:latin typeface="Maiandra GD" panose="020E0502030308020204" pitchFamily="34" charset="0"/>
                <a:cs typeface="Calibri"/>
              </a:rPr>
              <a:t>repulsion  </a:t>
            </a:r>
            <a:r>
              <a:rPr lang="en-US" b="1" spc="5" dirty="0">
                <a:latin typeface="Maiandra GD" panose="020E0502030308020204" pitchFamily="34" charset="0"/>
                <a:cs typeface="Calibri"/>
              </a:rPr>
              <a:t>between </a:t>
            </a:r>
            <a:r>
              <a:rPr lang="en-US" b="1" spc="-5" dirty="0">
                <a:latin typeface="Maiandra GD" panose="020E0502030308020204" pitchFamily="34" charset="0"/>
                <a:cs typeface="Calibri"/>
              </a:rPr>
              <a:t>greater </a:t>
            </a:r>
            <a:r>
              <a:rPr lang="en-US" b="1" spc="10" dirty="0">
                <a:latin typeface="Maiandra GD" panose="020E0502030308020204" pitchFamily="34" charset="0"/>
                <a:cs typeface="Calibri"/>
              </a:rPr>
              <a:t>number </a:t>
            </a:r>
            <a:r>
              <a:rPr lang="en-US" b="1" dirty="0">
                <a:latin typeface="Maiandra GD" panose="020E0502030308020204" pitchFamily="34" charset="0"/>
                <a:cs typeface="Calibri"/>
              </a:rPr>
              <a:t>of </a:t>
            </a:r>
            <a:r>
              <a:rPr lang="en-US" b="1" spc="25" dirty="0">
                <a:latin typeface="Maiandra GD" panose="020E0502030308020204" pitchFamily="34" charset="0"/>
                <a:cs typeface="Calibri"/>
              </a:rPr>
              <a:t>f-  </a:t>
            </a:r>
            <a:r>
              <a:rPr lang="en-US" b="1" spc="-5" dirty="0">
                <a:latin typeface="Maiandra GD" panose="020E0502030308020204" pitchFamily="34" charset="0"/>
                <a:cs typeface="Calibri"/>
              </a:rPr>
              <a:t>electrons.</a:t>
            </a:r>
            <a:endParaRPr lang="en-US" b="1" dirty="0">
              <a:latin typeface="Maiandra GD" panose="020E0502030308020204" pitchFamily="34" charset="0"/>
              <a:cs typeface="Calibri"/>
            </a:endParaRPr>
          </a:p>
        </p:txBody>
      </p:sp>
      <p:sp>
        <p:nvSpPr>
          <p:cNvPr id="45" name="object 10">
            <a:extLst>
              <a:ext uri="{FF2B5EF4-FFF2-40B4-BE49-F238E27FC236}">
                <a16:creationId xmlns:a16="http://schemas.microsoft.com/office/drawing/2014/main" id="{4BA92932-33BD-4E0B-870A-435F34EA2594}"/>
              </a:ext>
            </a:extLst>
          </p:cNvPr>
          <p:cNvSpPr/>
          <p:nvPr/>
        </p:nvSpPr>
        <p:spPr>
          <a:xfrm>
            <a:off x="4949072" y="604580"/>
            <a:ext cx="6581775" cy="4257675"/>
          </a:xfrm>
          <a:prstGeom prst="rect">
            <a:avLst/>
          </a:prstGeom>
          <a:blipFill>
            <a:blip r:embed="rId2" cstate="print"/>
            <a:stretch>
              <a:fillRect/>
            </a:stretch>
          </a:blipFill>
        </p:spPr>
        <p:txBody>
          <a:bodyPr wrap="square" lIns="0" tIns="0" rIns="0" bIns="0" rtlCol="0"/>
          <a:lstStyle/>
          <a:p>
            <a:endParaRPr b="1">
              <a:latin typeface="Maiandra GD" panose="020E0502030308020204" pitchFamily="34" charset="0"/>
            </a:endParaRPr>
          </a:p>
        </p:txBody>
      </p:sp>
    </p:spTree>
    <p:extLst>
      <p:ext uri="{BB962C8B-B14F-4D97-AF65-F5344CB8AC3E}">
        <p14:creationId xmlns:p14="http://schemas.microsoft.com/office/powerpoint/2010/main" val="887485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12311D-230E-42F0-A907-1D77CFA9DE1E}"/>
              </a:ext>
            </a:extLst>
          </p:cNvPr>
          <p:cNvSpPr/>
          <p:nvPr/>
        </p:nvSpPr>
        <p:spPr>
          <a:xfrm>
            <a:off x="208053" y="171195"/>
            <a:ext cx="1023998" cy="400110"/>
          </a:xfrm>
          <a:prstGeom prst="rect">
            <a:avLst/>
          </a:prstGeom>
        </p:spPr>
        <p:txBody>
          <a:bodyPr wrap="none">
            <a:spAutoFit/>
          </a:bodyPr>
          <a:lstStyle/>
          <a:p>
            <a:r>
              <a:rPr lang="en-IN" sz="2000" b="1" spc="10" dirty="0">
                <a:solidFill>
                  <a:srgbClr val="FF0000"/>
                </a:solidFill>
                <a:latin typeface="Maiandra GD" panose="020E0502030308020204" pitchFamily="34" charset="0"/>
                <a:cs typeface="Calibri"/>
              </a:rPr>
              <a:t>Density</a:t>
            </a:r>
            <a:endParaRPr lang="en-IN" sz="2000" b="1" dirty="0">
              <a:solidFill>
                <a:srgbClr val="FF0000"/>
              </a:solidFill>
              <a:latin typeface="Maiandra GD" panose="020E0502030308020204" pitchFamily="34" charset="0"/>
            </a:endParaRPr>
          </a:p>
        </p:txBody>
      </p:sp>
      <p:sp>
        <p:nvSpPr>
          <p:cNvPr id="3" name="Rectangle 2">
            <a:extLst>
              <a:ext uri="{FF2B5EF4-FFF2-40B4-BE49-F238E27FC236}">
                <a16:creationId xmlns:a16="http://schemas.microsoft.com/office/drawing/2014/main" id="{267898C5-4C01-4436-84B6-9CB60C1153BF}"/>
              </a:ext>
            </a:extLst>
          </p:cNvPr>
          <p:cNvSpPr/>
          <p:nvPr/>
        </p:nvSpPr>
        <p:spPr>
          <a:xfrm>
            <a:off x="208053" y="690549"/>
            <a:ext cx="6096000" cy="1810752"/>
          </a:xfrm>
          <a:prstGeom prst="rect">
            <a:avLst/>
          </a:prstGeom>
        </p:spPr>
        <p:txBody>
          <a:bodyPr>
            <a:spAutoFit/>
          </a:bodyPr>
          <a:lstStyle/>
          <a:p>
            <a:pPr marL="241300" indent="-228600">
              <a:lnSpc>
                <a:spcPct val="100000"/>
              </a:lnSpc>
              <a:spcBef>
                <a:spcPts val="750"/>
              </a:spcBef>
              <a:buFont typeface="Arial"/>
              <a:buChar char="•"/>
              <a:tabLst>
                <a:tab pos="241300" algn="l"/>
              </a:tabLst>
            </a:pPr>
            <a:r>
              <a:rPr lang="en-US" sz="2000" b="1" spc="-10" dirty="0">
                <a:latin typeface="Maiandra GD" panose="020E0502030308020204" pitchFamily="34" charset="0"/>
                <a:cs typeface="Calibri"/>
              </a:rPr>
              <a:t>Low </a:t>
            </a:r>
            <a:r>
              <a:rPr lang="en-US" sz="2000" b="1" dirty="0">
                <a:latin typeface="Maiandra GD" panose="020E0502030308020204" pitchFamily="34" charset="0"/>
                <a:cs typeface="Calibri"/>
              </a:rPr>
              <a:t>densities </a:t>
            </a:r>
            <a:r>
              <a:rPr lang="en-US" sz="2000" b="1" spc="-5" dirty="0">
                <a:latin typeface="Maiandra GD" panose="020E0502030308020204" pitchFamily="34" charset="0"/>
                <a:cs typeface="Calibri"/>
              </a:rPr>
              <a:t>(6.77 </a:t>
            </a:r>
            <a:r>
              <a:rPr lang="en-US" sz="2000" b="1" dirty="0">
                <a:latin typeface="Maiandra GD" panose="020E0502030308020204" pitchFamily="34" charset="0"/>
                <a:cs typeface="Calibri"/>
              </a:rPr>
              <a:t>– </a:t>
            </a:r>
            <a:r>
              <a:rPr lang="en-US" sz="2000" b="1" spc="-15" dirty="0">
                <a:latin typeface="Maiandra GD" panose="020E0502030308020204" pitchFamily="34" charset="0"/>
                <a:cs typeface="Calibri"/>
              </a:rPr>
              <a:t>9.74</a:t>
            </a:r>
            <a:r>
              <a:rPr lang="en-US" sz="2000" b="1" spc="-5" dirty="0">
                <a:latin typeface="Maiandra GD" panose="020E0502030308020204" pitchFamily="34" charset="0"/>
                <a:cs typeface="Calibri"/>
              </a:rPr>
              <a:t> </a:t>
            </a:r>
            <a:r>
              <a:rPr lang="en-US" sz="2000" b="1" spc="5" dirty="0">
                <a:latin typeface="Maiandra GD" panose="020E0502030308020204" pitchFamily="34" charset="0"/>
                <a:cs typeface="Calibri"/>
              </a:rPr>
              <a:t>g/CC).</a:t>
            </a:r>
            <a:endParaRPr lang="en-US" sz="2000" b="1" dirty="0">
              <a:latin typeface="Maiandra GD" panose="020E0502030308020204" pitchFamily="34" charset="0"/>
              <a:cs typeface="Calibri"/>
            </a:endParaRPr>
          </a:p>
          <a:p>
            <a:pPr marL="241300" indent="-228600">
              <a:lnSpc>
                <a:spcPct val="100000"/>
              </a:lnSpc>
              <a:spcBef>
                <a:spcPts val="650"/>
              </a:spcBef>
              <a:buFont typeface="Arial"/>
              <a:buChar char="•"/>
              <a:tabLst>
                <a:tab pos="241300" algn="l"/>
              </a:tabLst>
            </a:pPr>
            <a:r>
              <a:rPr lang="en-US" sz="2000" b="1" spc="5" dirty="0">
                <a:latin typeface="Maiandra GD" panose="020E0502030308020204" pitchFamily="34" charset="0"/>
                <a:cs typeface="Calibri"/>
              </a:rPr>
              <a:t>Don’t </a:t>
            </a:r>
            <a:r>
              <a:rPr lang="en-US" sz="2000" b="1" spc="10" dirty="0">
                <a:latin typeface="Maiandra GD" panose="020E0502030308020204" pitchFamily="34" charset="0"/>
                <a:cs typeface="Calibri"/>
              </a:rPr>
              <a:t>show </a:t>
            </a:r>
            <a:r>
              <a:rPr lang="en-US" sz="2000" b="1" dirty="0">
                <a:latin typeface="Maiandra GD" panose="020E0502030308020204" pitchFamily="34" charset="0"/>
                <a:cs typeface="Calibri"/>
              </a:rPr>
              <a:t>definite </a:t>
            </a:r>
            <a:r>
              <a:rPr lang="en-US" sz="2000" b="1" spc="5" dirty="0">
                <a:latin typeface="Maiandra GD" panose="020E0502030308020204" pitchFamily="34" charset="0"/>
                <a:cs typeface="Calibri"/>
              </a:rPr>
              <a:t>trends </a:t>
            </a:r>
            <a:r>
              <a:rPr lang="en-US" sz="2000" b="1" spc="-5" dirty="0">
                <a:latin typeface="Maiandra GD" panose="020E0502030308020204" pitchFamily="34" charset="0"/>
                <a:cs typeface="Calibri"/>
              </a:rPr>
              <a:t>with rise </a:t>
            </a:r>
            <a:r>
              <a:rPr lang="en-US" sz="2000" b="1" spc="-15" dirty="0">
                <a:latin typeface="Maiandra GD" panose="020E0502030308020204" pitchFamily="34" charset="0"/>
                <a:cs typeface="Calibri"/>
              </a:rPr>
              <a:t>in </a:t>
            </a:r>
            <a:r>
              <a:rPr lang="en-US" sz="2000" b="1" dirty="0">
                <a:latin typeface="Maiandra GD" panose="020E0502030308020204" pitchFamily="34" charset="0"/>
                <a:cs typeface="Calibri"/>
              </a:rPr>
              <a:t>atomic</a:t>
            </a:r>
            <a:r>
              <a:rPr lang="en-US" sz="2000" b="1" spc="-350" dirty="0">
                <a:latin typeface="Maiandra GD" panose="020E0502030308020204" pitchFamily="34" charset="0"/>
                <a:cs typeface="Calibri"/>
              </a:rPr>
              <a:t> </a:t>
            </a:r>
            <a:r>
              <a:rPr lang="en-US" sz="2000" b="1" spc="-25" dirty="0">
                <a:latin typeface="Maiandra GD" panose="020E0502030308020204" pitchFamily="34" charset="0"/>
                <a:cs typeface="Calibri"/>
              </a:rPr>
              <a:t>number.</a:t>
            </a:r>
            <a:endParaRPr lang="en-US" sz="2000" b="1" dirty="0">
              <a:latin typeface="Maiandra GD" panose="020E0502030308020204" pitchFamily="34" charset="0"/>
              <a:cs typeface="Calibri"/>
            </a:endParaRPr>
          </a:p>
          <a:p>
            <a:pPr marL="241300" indent="-228600">
              <a:lnSpc>
                <a:spcPct val="100000"/>
              </a:lnSpc>
              <a:spcBef>
                <a:spcPts val="725"/>
              </a:spcBef>
              <a:buFont typeface="Arial"/>
              <a:buChar char="•"/>
              <a:tabLst>
                <a:tab pos="241300" algn="l"/>
              </a:tabLst>
            </a:pPr>
            <a:r>
              <a:rPr lang="en-US" sz="2000" b="1" spc="10" dirty="0">
                <a:latin typeface="Maiandra GD" panose="020E0502030308020204" pitchFamily="34" charset="0"/>
                <a:cs typeface="Calibri"/>
              </a:rPr>
              <a:t>Eu </a:t>
            </a:r>
            <a:r>
              <a:rPr lang="en-US" sz="2000" b="1" spc="-5" dirty="0">
                <a:latin typeface="Maiandra GD" panose="020E0502030308020204" pitchFamily="34" charset="0"/>
                <a:cs typeface="Calibri"/>
              </a:rPr>
              <a:t>and </a:t>
            </a:r>
            <a:r>
              <a:rPr lang="en-US" sz="2000" b="1" spc="10" dirty="0" err="1">
                <a:latin typeface="Maiandra GD" panose="020E0502030308020204" pitchFamily="34" charset="0"/>
                <a:cs typeface="Calibri"/>
              </a:rPr>
              <a:t>Yb</a:t>
            </a:r>
            <a:r>
              <a:rPr lang="en-US" sz="2000" b="1" spc="10" dirty="0">
                <a:latin typeface="Maiandra GD" panose="020E0502030308020204" pitchFamily="34" charset="0"/>
                <a:cs typeface="Calibri"/>
              </a:rPr>
              <a:t> </a:t>
            </a:r>
            <a:r>
              <a:rPr lang="en-US" sz="2000" b="1" spc="-35" dirty="0">
                <a:latin typeface="Maiandra GD" panose="020E0502030308020204" pitchFamily="34" charset="0"/>
                <a:cs typeface="Calibri"/>
              </a:rPr>
              <a:t>have </a:t>
            </a:r>
            <a:r>
              <a:rPr lang="en-US" sz="2000" b="1" spc="-10" dirty="0">
                <a:latin typeface="Maiandra GD" panose="020E0502030308020204" pitchFamily="34" charset="0"/>
                <a:cs typeface="Calibri"/>
              </a:rPr>
              <a:t>low </a:t>
            </a:r>
            <a:r>
              <a:rPr lang="en-US" sz="2000" b="1" spc="-15" dirty="0">
                <a:latin typeface="Maiandra GD" panose="020E0502030308020204" pitchFamily="34" charset="0"/>
                <a:cs typeface="Calibri"/>
              </a:rPr>
              <a:t>values </a:t>
            </a:r>
            <a:r>
              <a:rPr lang="en-US" sz="2000" b="1" dirty="0">
                <a:latin typeface="Maiandra GD" panose="020E0502030308020204" pitchFamily="34" charset="0"/>
                <a:cs typeface="Calibri"/>
              </a:rPr>
              <a:t>of </a:t>
            </a:r>
            <a:r>
              <a:rPr lang="en-US" sz="2000" b="1" spc="5" dirty="0">
                <a:latin typeface="Maiandra GD" panose="020E0502030308020204" pitchFamily="34" charset="0"/>
                <a:cs typeface="Calibri"/>
              </a:rPr>
              <a:t>density </a:t>
            </a:r>
            <a:r>
              <a:rPr lang="en-US" sz="2000" b="1" spc="-5" dirty="0">
                <a:latin typeface="Maiandra GD" panose="020E0502030308020204" pitchFamily="34" charset="0"/>
                <a:cs typeface="Calibri"/>
              </a:rPr>
              <a:t>than</a:t>
            </a:r>
            <a:r>
              <a:rPr lang="en-US" sz="2000" b="1" spc="-75" dirty="0">
                <a:latin typeface="Maiandra GD" panose="020E0502030308020204" pitchFamily="34" charset="0"/>
                <a:cs typeface="Calibri"/>
              </a:rPr>
              <a:t> </a:t>
            </a:r>
            <a:r>
              <a:rPr lang="en-US" sz="2000" b="1" spc="10" dirty="0">
                <a:latin typeface="Maiandra GD" panose="020E0502030308020204" pitchFamily="34" charset="0"/>
                <a:cs typeface="Calibri"/>
              </a:rPr>
              <a:t>expected.</a:t>
            </a:r>
            <a:endParaRPr lang="en-US" sz="2000" b="1" dirty="0">
              <a:latin typeface="Maiandra GD" panose="020E0502030308020204" pitchFamily="34" charset="0"/>
              <a:cs typeface="Calibri"/>
            </a:endParaRPr>
          </a:p>
        </p:txBody>
      </p:sp>
      <p:sp>
        <p:nvSpPr>
          <p:cNvPr id="4" name="Rectangle 3">
            <a:extLst>
              <a:ext uri="{FF2B5EF4-FFF2-40B4-BE49-F238E27FC236}">
                <a16:creationId xmlns:a16="http://schemas.microsoft.com/office/drawing/2014/main" id="{F33BB9D0-D4E5-461A-B2B1-0EB70977B98F}"/>
              </a:ext>
            </a:extLst>
          </p:cNvPr>
          <p:cNvSpPr/>
          <p:nvPr/>
        </p:nvSpPr>
        <p:spPr>
          <a:xfrm>
            <a:off x="174151" y="2349374"/>
            <a:ext cx="6096000" cy="1913344"/>
          </a:xfrm>
          <a:prstGeom prst="rect">
            <a:avLst/>
          </a:prstGeom>
        </p:spPr>
        <p:txBody>
          <a:bodyPr>
            <a:spAutoFit/>
          </a:bodyPr>
          <a:lstStyle/>
          <a:p>
            <a:pPr marL="288925">
              <a:lnSpc>
                <a:spcPct val="100000"/>
              </a:lnSpc>
              <a:spcBef>
                <a:spcPts val="1180"/>
              </a:spcBef>
            </a:pPr>
            <a:r>
              <a:rPr lang="en-US" sz="2000" b="1" dirty="0">
                <a:solidFill>
                  <a:srgbClr val="FF0000"/>
                </a:solidFill>
                <a:latin typeface="Maiandra GD" panose="020E0502030308020204" pitchFamily="34" charset="0"/>
                <a:cs typeface="Calibri"/>
              </a:rPr>
              <a:t>Electronegativity</a:t>
            </a:r>
            <a:r>
              <a:rPr lang="en-US" sz="2000" b="1" spc="-229" dirty="0">
                <a:solidFill>
                  <a:srgbClr val="FF0000"/>
                </a:solidFill>
                <a:latin typeface="Maiandra GD" panose="020E0502030308020204" pitchFamily="34" charset="0"/>
                <a:cs typeface="Calibri"/>
              </a:rPr>
              <a:t> </a:t>
            </a:r>
            <a:r>
              <a:rPr lang="en-US" sz="2000" b="1" spc="-5" dirty="0">
                <a:solidFill>
                  <a:srgbClr val="FF0000"/>
                </a:solidFill>
                <a:latin typeface="Maiandra GD" panose="020E0502030308020204" pitchFamily="34" charset="0"/>
                <a:cs typeface="Calibri"/>
              </a:rPr>
              <a:t>values</a:t>
            </a:r>
            <a:endParaRPr lang="en-US" sz="2000" b="1" dirty="0">
              <a:solidFill>
                <a:srgbClr val="FF0000"/>
              </a:solidFill>
              <a:latin typeface="Maiandra GD" panose="020E0502030308020204" pitchFamily="34" charset="0"/>
              <a:cs typeface="Calibri"/>
            </a:endParaRPr>
          </a:p>
          <a:p>
            <a:pPr marL="241300" indent="-228600">
              <a:lnSpc>
                <a:spcPct val="100000"/>
              </a:lnSpc>
              <a:spcBef>
                <a:spcPts val="790"/>
              </a:spcBef>
              <a:buFont typeface="Arial"/>
              <a:buChar char="•"/>
              <a:tabLst>
                <a:tab pos="241300" algn="l"/>
              </a:tabLst>
            </a:pPr>
            <a:r>
              <a:rPr lang="en-US" sz="2000" b="1" spc="-10" dirty="0">
                <a:latin typeface="Maiandra GD" panose="020E0502030308020204" pitchFamily="34" charset="0"/>
                <a:cs typeface="Calibri"/>
              </a:rPr>
              <a:t>Range 1.0 </a:t>
            </a:r>
            <a:r>
              <a:rPr lang="en-US" sz="2000" b="1" dirty="0">
                <a:latin typeface="Maiandra GD" panose="020E0502030308020204" pitchFamily="34" charset="0"/>
                <a:cs typeface="Calibri"/>
              </a:rPr>
              <a:t>– </a:t>
            </a:r>
            <a:r>
              <a:rPr lang="en-US" sz="2000" b="1" spc="-15" dirty="0">
                <a:latin typeface="Maiandra GD" panose="020E0502030308020204" pitchFamily="34" charset="0"/>
                <a:cs typeface="Calibri"/>
              </a:rPr>
              <a:t>1.15 </a:t>
            </a:r>
            <a:r>
              <a:rPr lang="en-US" sz="2000" b="1" spc="-5" dirty="0">
                <a:latin typeface="Maiandra GD" panose="020E0502030308020204" pitchFamily="34" charset="0"/>
                <a:cs typeface="Calibri"/>
              </a:rPr>
              <a:t>(Allred </a:t>
            </a:r>
            <a:r>
              <a:rPr lang="en-US" sz="2000" b="1" spc="-10" dirty="0">
                <a:latin typeface="Maiandra GD" panose="020E0502030308020204" pitchFamily="34" charset="0"/>
                <a:cs typeface="Calibri"/>
              </a:rPr>
              <a:t>and </a:t>
            </a:r>
            <a:r>
              <a:rPr lang="en-US" sz="2000" b="1" spc="-10" dirty="0" err="1">
                <a:latin typeface="Maiandra GD" panose="020E0502030308020204" pitchFamily="34" charset="0"/>
                <a:cs typeface="Calibri"/>
              </a:rPr>
              <a:t>Rochow</a:t>
            </a:r>
            <a:r>
              <a:rPr lang="en-US" sz="2000" b="1" spc="15" dirty="0">
                <a:latin typeface="Maiandra GD" panose="020E0502030308020204" pitchFamily="34" charset="0"/>
                <a:cs typeface="Calibri"/>
              </a:rPr>
              <a:t> </a:t>
            </a:r>
            <a:r>
              <a:rPr lang="en-US" sz="2000" b="1" dirty="0">
                <a:latin typeface="Maiandra GD" panose="020E0502030308020204" pitchFamily="34" charset="0"/>
                <a:cs typeface="Calibri"/>
              </a:rPr>
              <a:t>scale).</a:t>
            </a:r>
          </a:p>
          <a:p>
            <a:pPr marL="241300" indent="-228600">
              <a:lnSpc>
                <a:spcPct val="100000"/>
              </a:lnSpc>
              <a:spcBef>
                <a:spcPts val="725"/>
              </a:spcBef>
              <a:buFont typeface="Arial"/>
              <a:buChar char="•"/>
              <a:tabLst>
                <a:tab pos="241300" algn="l"/>
              </a:tabLst>
            </a:pPr>
            <a:r>
              <a:rPr lang="en-US" sz="2000" b="1" spc="-15" dirty="0">
                <a:latin typeface="Maiandra GD" panose="020E0502030308020204" pitchFamily="34" charset="0"/>
                <a:cs typeface="Calibri"/>
              </a:rPr>
              <a:t>Comparable </a:t>
            </a:r>
            <a:r>
              <a:rPr lang="en-US" sz="2000" b="1" spc="-5" dirty="0">
                <a:latin typeface="Maiandra GD" panose="020E0502030308020204" pitchFamily="34" charset="0"/>
                <a:cs typeface="Calibri"/>
              </a:rPr>
              <a:t>with </a:t>
            </a:r>
            <a:r>
              <a:rPr lang="en-US" sz="2000" b="1" spc="5" dirty="0">
                <a:latin typeface="Maiandra GD" panose="020E0502030308020204" pitchFamily="34" charset="0"/>
                <a:cs typeface="Calibri"/>
              </a:rPr>
              <a:t>E.N. </a:t>
            </a:r>
            <a:r>
              <a:rPr lang="en-US" sz="2000" b="1" spc="-15" dirty="0">
                <a:latin typeface="Maiandra GD" panose="020E0502030308020204" pitchFamily="34" charset="0"/>
                <a:cs typeface="Calibri"/>
              </a:rPr>
              <a:t>values </a:t>
            </a:r>
            <a:r>
              <a:rPr lang="en-US" sz="2000" b="1" dirty="0">
                <a:latin typeface="Maiandra GD" panose="020E0502030308020204" pitchFamily="34" charset="0"/>
                <a:cs typeface="Calibri"/>
              </a:rPr>
              <a:t>of </a:t>
            </a:r>
            <a:r>
              <a:rPr lang="en-US" sz="2000" b="1" spc="5" dirty="0">
                <a:latin typeface="Maiandra GD" panose="020E0502030308020204" pitchFamily="34" charset="0"/>
                <a:cs typeface="Calibri"/>
              </a:rPr>
              <a:t>S-block</a:t>
            </a:r>
            <a:r>
              <a:rPr lang="en-US" sz="2000" b="1" spc="-40" dirty="0">
                <a:latin typeface="Maiandra GD" panose="020E0502030308020204" pitchFamily="34" charset="0"/>
                <a:cs typeface="Calibri"/>
              </a:rPr>
              <a:t> </a:t>
            </a:r>
            <a:r>
              <a:rPr lang="en-US" sz="2000" b="1" spc="5" dirty="0">
                <a:latin typeface="Maiandra GD" panose="020E0502030308020204" pitchFamily="34" charset="0"/>
                <a:cs typeface="Calibri"/>
              </a:rPr>
              <a:t>elements.</a:t>
            </a:r>
            <a:endParaRPr lang="en-US" sz="2000" b="1" dirty="0">
              <a:latin typeface="Maiandra GD" panose="020E0502030308020204" pitchFamily="34" charset="0"/>
              <a:cs typeface="Calibri"/>
            </a:endParaRPr>
          </a:p>
          <a:p>
            <a:pPr marL="241300" indent="-228600">
              <a:lnSpc>
                <a:spcPct val="100000"/>
              </a:lnSpc>
              <a:spcBef>
                <a:spcPts val="725"/>
              </a:spcBef>
              <a:buFont typeface="Arial"/>
              <a:buChar char="•"/>
              <a:tabLst>
                <a:tab pos="241300" algn="l"/>
              </a:tabLst>
            </a:pPr>
            <a:r>
              <a:rPr lang="en-US" sz="2000" b="1" spc="-15" dirty="0">
                <a:latin typeface="Maiandra GD" panose="020E0502030308020204" pitchFamily="34" charset="0"/>
                <a:cs typeface="Calibri"/>
              </a:rPr>
              <a:t>So, </a:t>
            </a:r>
            <a:r>
              <a:rPr lang="en-US" sz="2000" b="1" spc="-20" dirty="0">
                <a:latin typeface="Maiandra GD" panose="020E0502030308020204" pitchFamily="34" charset="0"/>
                <a:cs typeface="Calibri"/>
              </a:rPr>
              <a:t>Ln </a:t>
            </a:r>
            <a:r>
              <a:rPr lang="en-US" sz="2000" b="1" spc="10" dirty="0">
                <a:latin typeface="Maiandra GD" panose="020E0502030308020204" pitchFamily="34" charset="0"/>
                <a:cs typeface="Calibri"/>
              </a:rPr>
              <a:t>compounds </a:t>
            </a:r>
            <a:r>
              <a:rPr lang="en-US" sz="2000" b="1" spc="-15" dirty="0">
                <a:latin typeface="Maiandra GD" panose="020E0502030308020204" pitchFamily="34" charset="0"/>
                <a:cs typeface="Calibri"/>
              </a:rPr>
              <a:t>are </a:t>
            </a:r>
            <a:r>
              <a:rPr lang="en-US" sz="2000" b="1" spc="10" dirty="0">
                <a:latin typeface="Maiandra GD" panose="020E0502030308020204" pitchFamily="34" charset="0"/>
                <a:cs typeface="Calibri"/>
              </a:rPr>
              <a:t>expected </a:t>
            </a:r>
            <a:r>
              <a:rPr lang="en-US" sz="2000" b="1" spc="5" dirty="0">
                <a:latin typeface="Maiandra GD" panose="020E0502030308020204" pitchFamily="34" charset="0"/>
                <a:cs typeface="Calibri"/>
              </a:rPr>
              <a:t>to </a:t>
            </a:r>
            <a:r>
              <a:rPr lang="en-US" sz="2000" b="1" spc="-20" dirty="0">
                <a:latin typeface="Maiandra GD" panose="020E0502030308020204" pitchFamily="34" charset="0"/>
                <a:cs typeface="Calibri"/>
              </a:rPr>
              <a:t>form </a:t>
            </a:r>
            <a:r>
              <a:rPr lang="en-US" sz="2000" b="1" spc="-10" dirty="0">
                <a:latin typeface="Maiandra GD" panose="020E0502030308020204" pitchFamily="34" charset="0"/>
                <a:cs typeface="Calibri"/>
              </a:rPr>
              <a:t>ionic</a:t>
            </a:r>
            <a:r>
              <a:rPr lang="en-US" sz="2000" b="1" spc="-310" dirty="0">
                <a:latin typeface="Maiandra GD" panose="020E0502030308020204" pitchFamily="34" charset="0"/>
                <a:cs typeface="Calibri"/>
              </a:rPr>
              <a:t> </a:t>
            </a:r>
            <a:r>
              <a:rPr lang="en-US" sz="2000" b="1" spc="15" dirty="0">
                <a:latin typeface="Maiandra GD" panose="020E0502030308020204" pitchFamily="34" charset="0"/>
                <a:cs typeface="Calibri"/>
              </a:rPr>
              <a:t>compounds.</a:t>
            </a:r>
            <a:endParaRPr lang="en-US" sz="2000" b="1" dirty="0">
              <a:latin typeface="Maiandra GD" panose="020E0502030308020204" pitchFamily="34" charset="0"/>
              <a:cs typeface="Calibri"/>
            </a:endParaRPr>
          </a:p>
        </p:txBody>
      </p:sp>
      <p:sp>
        <p:nvSpPr>
          <p:cNvPr id="6" name="Rectangle 5">
            <a:extLst>
              <a:ext uri="{FF2B5EF4-FFF2-40B4-BE49-F238E27FC236}">
                <a16:creationId xmlns:a16="http://schemas.microsoft.com/office/drawing/2014/main" id="{5D6134A4-4DBB-4958-841E-83BAF64BB215}"/>
              </a:ext>
            </a:extLst>
          </p:cNvPr>
          <p:cNvSpPr/>
          <p:nvPr/>
        </p:nvSpPr>
        <p:spPr>
          <a:xfrm>
            <a:off x="7088955" y="1469489"/>
            <a:ext cx="5008775" cy="2451953"/>
          </a:xfrm>
          <a:prstGeom prst="rect">
            <a:avLst/>
          </a:prstGeom>
        </p:spPr>
        <p:txBody>
          <a:bodyPr wrap="square">
            <a:spAutoFit/>
          </a:bodyPr>
          <a:lstStyle/>
          <a:p>
            <a:pPr marL="406400" indent="-342900" algn="just">
              <a:lnSpc>
                <a:spcPct val="100000"/>
              </a:lnSpc>
              <a:spcBef>
                <a:spcPts val="869"/>
              </a:spcBef>
              <a:buFont typeface="Arial"/>
              <a:buChar char="•"/>
              <a:tabLst>
                <a:tab pos="406400" algn="l"/>
              </a:tabLst>
            </a:pPr>
            <a:r>
              <a:rPr lang="en-US" sz="2000" b="1" spc="-15" dirty="0">
                <a:latin typeface="Maiandra GD" panose="020E0502030308020204" pitchFamily="34" charset="0"/>
                <a:cs typeface="Calibri"/>
              </a:rPr>
              <a:t>Fairly </a:t>
            </a:r>
            <a:r>
              <a:rPr lang="en-US" sz="2000" b="1" dirty="0">
                <a:latin typeface="Maiandra GD" panose="020E0502030308020204" pitchFamily="34" charset="0"/>
                <a:cs typeface="Calibri"/>
              </a:rPr>
              <a:t>low </a:t>
            </a:r>
            <a:r>
              <a:rPr lang="en-US" sz="2000" b="1" spc="-5" dirty="0">
                <a:latin typeface="Maiandra GD" panose="020E0502030308020204" pitchFamily="34" charset="0"/>
                <a:cs typeface="Calibri"/>
              </a:rPr>
              <a:t>I.</a:t>
            </a:r>
            <a:r>
              <a:rPr lang="en-US" sz="2000" b="1" spc="20" dirty="0">
                <a:latin typeface="Maiandra GD" panose="020E0502030308020204" pitchFamily="34" charset="0"/>
                <a:cs typeface="Calibri"/>
              </a:rPr>
              <a:t> </a:t>
            </a:r>
            <a:r>
              <a:rPr lang="en-US" sz="2000" b="1" dirty="0">
                <a:latin typeface="Maiandra GD" panose="020E0502030308020204" pitchFamily="34" charset="0"/>
                <a:cs typeface="Calibri"/>
              </a:rPr>
              <a:t>E</a:t>
            </a:r>
          </a:p>
          <a:p>
            <a:pPr marL="406400" marR="55880" indent="-342900" algn="just">
              <a:lnSpc>
                <a:spcPct val="100000"/>
              </a:lnSpc>
              <a:spcBef>
                <a:spcPts val="770"/>
              </a:spcBef>
              <a:buFont typeface="Arial"/>
              <a:buChar char="•"/>
              <a:tabLst>
                <a:tab pos="406400" algn="l"/>
              </a:tabLst>
            </a:pPr>
            <a:r>
              <a:rPr lang="en-US" sz="2000" b="1" spc="-25" dirty="0">
                <a:latin typeface="Maiandra GD" panose="020E0502030308020204" pitchFamily="34" charset="0"/>
                <a:cs typeface="Calibri"/>
              </a:rPr>
              <a:t>First </a:t>
            </a:r>
            <a:r>
              <a:rPr lang="en-US" sz="2000" b="1" spc="-10" dirty="0">
                <a:latin typeface="Maiandra GD" panose="020E0502030308020204" pitchFamily="34" charset="0"/>
                <a:cs typeface="Calibri"/>
              </a:rPr>
              <a:t>ionization </a:t>
            </a:r>
            <a:r>
              <a:rPr lang="en-US" sz="2000" b="1" spc="-5" dirty="0">
                <a:latin typeface="Maiandra GD" panose="020E0502030308020204" pitchFamily="34" charset="0"/>
                <a:cs typeface="Calibri"/>
              </a:rPr>
              <a:t>enthalpy is </a:t>
            </a:r>
            <a:r>
              <a:rPr lang="en-US" sz="2000" b="1" spc="-10" dirty="0">
                <a:latin typeface="Maiandra GD" panose="020E0502030308020204" pitchFamily="34" charset="0"/>
                <a:cs typeface="Calibri"/>
              </a:rPr>
              <a:t>around </a:t>
            </a:r>
            <a:r>
              <a:rPr lang="en-US" sz="2000" b="1" dirty="0">
                <a:latin typeface="Maiandra GD" panose="020E0502030308020204" pitchFamily="34" charset="0"/>
                <a:cs typeface="Calibri"/>
              </a:rPr>
              <a:t>600 kJ </a:t>
            </a:r>
            <a:r>
              <a:rPr lang="en-US" sz="2000" b="1" spc="5" dirty="0">
                <a:latin typeface="Maiandra GD" panose="020E0502030308020204" pitchFamily="34" charset="0"/>
                <a:cs typeface="Calibri"/>
              </a:rPr>
              <a:t>mol</a:t>
            </a:r>
            <a:r>
              <a:rPr lang="en-US" sz="2000" b="1" spc="7" baseline="25132" dirty="0">
                <a:latin typeface="Maiandra GD" panose="020E0502030308020204" pitchFamily="34" charset="0"/>
                <a:cs typeface="Calibri"/>
              </a:rPr>
              <a:t>-1</a:t>
            </a:r>
            <a:r>
              <a:rPr lang="en-US" sz="2000" b="1" spc="5" dirty="0">
                <a:latin typeface="Maiandra GD" panose="020E0502030308020204" pitchFamily="34" charset="0"/>
                <a:cs typeface="Calibri"/>
              </a:rPr>
              <a:t>,  </a:t>
            </a:r>
            <a:r>
              <a:rPr lang="en-US" sz="2000" b="1" dirty="0">
                <a:latin typeface="Maiandra GD" panose="020E0502030308020204" pitchFamily="34" charset="0"/>
                <a:cs typeface="Calibri"/>
              </a:rPr>
              <a:t>the </a:t>
            </a:r>
            <a:r>
              <a:rPr lang="en-US" sz="2000" b="1" spc="-10" dirty="0">
                <a:latin typeface="Maiandra GD" panose="020E0502030308020204" pitchFamily="34" charset="0"/>
                <a:cs typeface="Calibri"/>
              </a:rPr>
              <a:t>second </a:t>
            </a:r>
            <a:r>
              <a:rPr lang="en-US" sz="2000" b="1" dirty="0">
                <a:latin typeface="Maiandra GD" panose="020E0502030308020204" pitchFamily="34" charset="0"/>
                <a:cs typeface="Calibri"/>
              </a:rPr>
              <a:t>about 1200 </a:t>
            </a:r>
            <a:r>
              <a:rPr lang="en-US" sz="2000" b="1" spc="-5" dirty="0">
                <a:latin typeface="Maiandra GD" panose="020E0502030308020204" pitchFamily="34" charset="0"/>
                <a:cs typeface="Calibri"/>
              </a:rPr>
              <a:t>kJ </a:t>
            </a:r>
            <a:r>
              <a:rPr lang="en-US" sz="2000" b="1" spc="5" dirty="0">
                <a:latin typeface="Maiandra GD" panose="020E0502030308020204" pitchFamily="34" charset="0"/>
                <a:cs typeface="Calibri"/>
              </a:rPr>
              <a:t>mol</a:t>
            </a:r>
            <a:r>
              <a:rPr lang="en-US" sz="2000" b="1" spc="7" baseline="25132" dirty="0">
                <a:latin typeface="Maiandra GD" panose="020E0502030308020204" pitchFamily="34" charset="0"/>
                <a:cs typeface="Calibri"/>
              </a:rPr>
              <a:t>-1 </a:t>
            </a:r>
            <a:r>
              <a:rPr lang="en-US" sz="2000" b="1" spc="-10" dirty="0">
                <a:latin typeface="Maiandra GD" panose="020E0502030308020204" pitchFamily="34" charset="0"/>
                <a:cs typeface="Calibri"/>
              </a:rPr>
              <a:t>comparable  </a:t>
            </a:r>
            <a:r>
              <a:rPr lang="en-US" sz="2000" b="1" dirty="0">
                <a:latin typeface="Maiandra GD" panose="020E0502030308020204" pitchFamily="34" charset="0"/>
                <a:cs typeface="Calibri"/>
              </a:rPr>
              <a:t>with </a:t>
            </a:r>
            <a:r>
              <a:rPr lang="en-US" sz="2000" b="1" spc="-5" dirty="0">
                <a:latin typeface="Maiandra GD" panose="020E0502030308020204" pitchFamily="34" charset="0"/>
                <a:cs typeface="Calibri"/>
              </a:rPr>
              <a:t>those </a:t>
            </a:r>
            <a:r>
              <a:rPr lang="en-US" sz="2000" b="1" dirty="0">
                <a:latin typeface="Maiandra GD" panose="020E0502030308020204" pitchFamily="34" charset="0"/>
                <a:cs typeface="Calibri"/>
              </a:rPr>
              <a:t>of</a:t>
            </a:r>
            <a:r>
              <a:rPr lang="en-US" sz="2000" b="1" spc="5" dirty="0">
                <a:latin typeface="Maiandra GD" panose="020E0502030308020204" pitchFamily="34" charset="0"/>
                <a:cs typeface="Calibri"/>
              </a:rPr>
              <a:t> </a:t>
            </a:r>
            <a:r>
              <a:rPr lang="en-US" sz="2000" b="1" spc="-5" dirty="0">
                <a:latin typeface="Maiandra GD" panose="020E0502030308020204" pitchFamily="34" charset="0"/>
                <a:cs typeface="Calibri"/>
              </a:rPr>
              <a:t>calcium.</a:t>
            </a:r>
            <a:endParaRPr lang="en-US" sz="2000" b="1" dirty="0">
              <a:latin typeface="Maiandra GD" panose="020E0502030308020204" pitchFamily="34" charset="0"/>
              <a:cs typeface="Calibri"/>
            </a:endParaRPr>
          </a:p>
          <a:p>
            <a:pPr marL="406400" marR="57785" indent="-342900" algn="just">
              <a:lnSpc>
                <a:spcPct val="100000"/>
              </a:lnSpc>
              <a:spcBef>
                <a:spcPts val="770"/>
              </a:spcBef>
              <a:buFont typeface="Arial"/>
              <a:buChar char="•"/>
              <a:tabLst>
                <a:tab pos="406400" algn="l"/>
              </a:tabLst>
            </a:pPr>
            <a:r>
              <a:rPr lang="en-US" sz="2000" b="1" spc="-5" dirty="0">
                <a:latin typeface="Maiandra GD" panose="020E0502030308020204" pitchFamily="34" charset="0"/>
                <a:cs typeface="Calibri"/>
              </a:rPr>
              <a:t>Due </a:t>
            </a:r>
            <a:r>
              <a:rPr lang="en-US" sz="2000" b="1" spc="-25" dirty="0">
                <a:latin typeface="Maiandra GD" panose="020E0502030308020204" pitchFamily="34" charset="0"/>
                <a:cs typeface="Calibri"/>
              </a:rPr>
              <a:t>to </a:t>
            </a:r>
            <a:r>
              <a:rPr lang="en-US" sz="2000" b="1" spc="-5" dirty="0">
                <a:latin typeface="Maiandra GD" panose="020E0502030308020204" pitchFamily="34" charset="0"/>
                <a:cs typeface="Calibri"/>
              </a:rPr>
              <a:t>low </a:t>
            </a:r>
            <a:r>
              <a:rPr lang="en-US" sz="2000" b="1" dirty="0">
                <a:latin typeface="Maiandra GD" panose="020E0502030308020204" pitchFamily="34" charset="0"/>
                <a:cs typeface="Calibri"/>
              </a:rPr>
              <a:t>I. </a:t>
            </a:r>
            <a:r>
              <a:rPr lang="en-US" sz="2000" b="1" spc="-5" dirty="0">
                <a:latin typeface="Maiandra GD" panose="020E0502030308020204" pitchFamily="34" charset="0"/>
                <a:cs typeface="Calibri"/>
              </a:rPr>
              <a:t>E, lanthanides </a:t>
            </a:r>
            <a:r>
              <a:rPr lang="en-US" sz="2000" b="1" spc="-25" dirty="0">
                <a:latin typeface="Maiandra GD" panose="020E0502030308020204" pitchFamily="34" charset="0"/>
                <a:cs typeface="Calibri"/>
              </a:rPr>
              <a:t>have </a:t>
            </a:r>
            <a:r>
              <a:rPr lang="en-US" sz="2000" b="1" spc="-5" dirty="0">
                <a:latin typeface="Maiandra GD" panose="020E0502030308020204" pitchFamily="34" charset="0"/>
                <a:cs typeface="Calibri"/>
              </a:rPr>
              <a:t>high  </a:t>
            </a:r>
            <a:r>
              <a:rPr lang="en-US" sz="2000" b="1" spc="-10" dirty="0">
                <a:latin typeface="Maiandra GD" panose="020E0502030308020204" pitchFamily="34" charset="0"/>
                <a:cs typeface="Calibri"/>
              </a:rPr>
              <a:t>electropositive</a:t>
            </a:r>
            <a:r>
              <a:rPr lang="en-US" sz="2000" b="1" spc="-20" dirty="0">
                <a:latin typeface="Maiandra GD" panose="020E0502030308020204" pitchFamily="34" charset="0"/>
                <a:cs typeface="Calibri"/>
              </a:rPr>
              <a:t> </a:t>
            </a:r>
            <a:r>
              <a:rPr lang="en-US" sz="2000" b="1" spc="-10" dirty="0">
                <a:latin typeface="Maiandra GD" panose="020E0502030308020204" pitchFamily="34" charset="0"/>
                <a:cs typeface="Calibri"/>
              </a:rPr>
              <a:t>character</a:t>
            </a:r>
            <a:endParaRPr lang="en-US" sz="2000" b="1" dirty="0">
              <a:latin typeface="Maiandra GD" panose="020E0502030308020204" pitchFamily="34" charset="0"/>
              <a:cs typeface="Calibri"/>
            </a:endParaRPr>
          </a:p>
        </p:txBody>
      </p:sp>
      <p:sp>
        <p:nvSpPr>
          <p:cNvPr id="7" name="Rectangle 6">
            <a:extLst>
              <a:ext uri="{FF2B5EF4-FFF2-40B4-BE49-F238E27FC236}">
                <a16:creationId xmlns:a16="http://schemas.microsoft.com/office/drawing/2014/main" id="{B472B581-C7AB-46CB-A56B-ED0AB16FC022}"/>
              </a:ext>
            </a:extLst>
          </p:cNvPr>
          <p:cNvSpPr/>
          <p:nvPr/>
        </p:nvSpPr>
        <p:spPr>
          <a:xfrm>
            <a:off x="8087838" y="914434"/>
            <a:ext cx="2482731" cy="400110"/>
          </a:xfrm>
          <a:prstGeom prst="rect">
            <a:avLst/>
          </a:prstGeom>
        </p:spPr>
        <p:txBody>
          <a:bodyPr wrap="none">
            <a:spAutoFit/>
          </a:bodyPr>
          <a:lstStyle/>
          <a:p>
            <a:r>
              <a:rPr lang="en-IN" sz="2000" b="1" spc="-10" dirty="0">
                <a:solidFill>
                  <a:srgbClr val="FF0000"/>
                </a:solidFill>
                <a:latin typeface="Maiandra GD" panose="020E0502030308020204" pitchFamily="34" charset="0"/>
              </a:rPr>
              <a:t>Ionization</a:t>
            </a:r>
            <a:r>
              <a:rPr lang="en-IN" sz="2000" b="1" spc="-80" dirty="0">
                <a:solidFill>
                  <a:srgbClr val="FF0000"/>
                </a:solidFill>
                <a:latin typeface="Maiandra GD" panose="020E0502030308020204" pitchFamily="34" charset="0"/>
              </a:rPr>
              <a:t> </a:t>
            </a:r>
            <a:r>
              <a:rPr lang="en-IN" sz="2000" b="1" spc="-5" dirty="0">
                <a:solidFill>
                  <a:srgbClr val="FF0000"/>
                </a:solidFill>
                <a:latin typeface="Maiandra GD" panose="020E0502030308020204" pitchFamily="34" charset="0"/>
              </a:rPr>
              <a:t>Enthalpies</a:t>
            </a:r>
            <a:endParaRPr lang="en-IN" sz="2000" b="1" dirty="0">
              <a:solidFill>
                <a:srgbClr val="FF0000"/>
              </a:solidFill>
              <a:latin typeface="Maiandra GD" panose="020E0502030308020204" pitchFamily="34" charset="0"/>
            </a:endParaRPr>
          </a:p>
        </p:txBody>
      </p:sp>
    </p:spTree>
    <p:extLst>
      <p:ext uri="{BB962C8B-B14F-4D97-AF65-F5344CB8AC3E}">
        <p14:creationId xmlns:p14="http://schemas.microsoft.com/office/powerpoint/2010/main" val="3685787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DAEA37-4AC3-4E61-A2C3-1C2A89A652BE}"/>
              </a:ext>
            </a:extLst>
          </p:cNvPr>
          <p:cNvSpPr/>
          <p:nvPr/>
        </p:nvSpPr>
        <p:spPr>
          <a:xfrm>
            <a:off x="165925" y="180622"/>
            <a:ext cx="2698431" cy="461665"/>
          </a:xfrm>
          <a:prstGeom prst="rect">
            <a:avLst/>
          </a:prstGeom>
        </p:spPr>
        <p:txBody>
          <a:bodyPr wrap="none">
            <a:spAutoFit/>
          </a:bodyPr>
          <a:lstStyle/>
          <a:p>
            <a:r>
              <a:rPr lang="en-IN" sz="2400" b="1" dirty="0">
                <a:solidFill>
                  <a:srgbClr val="6FAC46"/>
                </a:solidFill>
                <a:effectLst>
                  <a:outerShdw blurRad="38100" dist="38100" dir="2700000" algn="tl">
                    <a:srgbClr val="000000">
                      <a:alpha val="43137"/>
                    </a:srgbClr>
                  </a:outerShdw>
                </a:effectLst>
              </a:rPr>
              <a:t>Magnetic</a:t>
            </a:r>
            <a:r>
              <a:rPr lang="en-IN" sz="2400" b="1" spc="-360" dirty="0">
                <a:solidFill>
                  <a:srgbClr val="6FAC46"/>
                </a:solidFill>
                <a:effectLst>
                  <a:outerShdw blurRad="38100" dist="38100" dir="2700000" algn="tl">
                    <a:srgbClr val="000000">
                      <a:alpha val="43137"/>
                    </a:srgbClr>
                  </a:outerShdw>
                </a:effectLst>
              </a:rPr>
              <a:t> </a:t>
            </a:r>
            <a:r>
              <a:rPr lang="en-IN" sz="2400" b="1" dirty="0">
                <a:solidFill>
                  <a:srgbClr val="6FAC46"/>
                </a:solidFill>
                <a:effectLst>
                  <a:outerShdw blurRad="38100" dist="38100" dir="2700000" algn="tl">
                    <a:srgbClr val="000000">
                      <a:alpha val="43137"/>
                    </a:srgbClr>
                  </a:outerShdw>
                </a:effectLst>
              </a:rPr>
              <a:t>behaviour</a:t>
            </a:r>
            <a:endParaRPr lang="en-IN" sz="2400" b="1" dirty="0">
              <a:effectLst>
                <a:outerShdw blurRad="38100" dist="38100" dir="2700000" algn="tl">
                  <a:srgbClr val="000000">
                    <a:alpha val="43137"/>
                  </a:srgbClr>
                </a:outerShdw>
              </a:effectLst>
            </a:endParaRPr>
          </a:p>
        </p:txBody>
      </p:sp>
      <p:sp>
        <p:nvSpPr>
          <p:cNvPr id="4" name="object 4">
            <a:extLst>
              <a:ext uri="{FF2B5EF4-FFF2-40B4-BE49-F238E27FC236}">
                <a16:creationId xmlns:a16="http://schemas.microsoft.com/office/drawing/2014/main" id="{F37AE17C-75FA-434B-A1A1-E1548788A975}"/>
              </a:ext>
            </a:extLst>
          </p:cNvPr>
          <p:cNvSpPr/>
          <p:nvPr/>
        </p:nvSpPr>
        <p:spPr>
          <a:xfrm>
            <a:off x="165925" y="642287"/>
            <a:ext cx="9934575" cy="3228975"/>
          </a:xfrm>
          <a:prstGeom prst="rect">
            <a:avLst/>
          </a:prstGeom>
          <a:blipFill>
            <a:blip r:embed="rId2" cstate="print"/>
            <a:stretch>
              <a:fillRect/>
            </a:stretch>
          </a:blipFill>
        </p:spPr>
        <p:txBody>
          <a:bodyPr wrap="square" lIns="0" tIns="0" rIns="0" bIns="0" rtlCol="0"/>
          <a:lstStyle/>
          <a:p>
            <a:endParaRPr dirty="0"/>
          </a:p>
        </p:txBody>
      </p:sp>
      <p:sp>
        <p:nvSpPr>
          <p:cNvPr id="10" name="object 16">
            <a:extLst>
              <a:ext uri="{FF2B5EF4-FFF2-40B4-BE49-F238E27FC236}">
                <a16:creationId xmlns:a16="http://schemas.microsoft.com/office/drawing/2014/main" id="{8E433AC9-8618-423C-BB0D-5CC08383F394}"/>
              </a:ext>
            </a:extLst>
          </p:cNvPr>
          <p:cNvSpPr/>
          <p:nvPr/>
        </p:nvSpPr>
        <p:spPr>
          <a:xfrm>
            <a:off x="268508" y="3886713"/>
            <a:ext cx="11337822" cy="2649497"/>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878318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780338C9-04DE-4280-BF2D-49F5B78F47CF}"/>
              </a:ext>
            </a:extLst>
          </p:cNvPr>
          <p:cNvSpPr/>
          <p:nvPr/>
        </p:nvSpPr>
        <p:spPr>
          <a:xfrm>
            <a:off x="141696" y="120486"/>
            <a:ext cx="10306050" cy="1323975"/>
          </a:xfrm>
          <a:prstGeom prst="rect">
            <a:avLst/>
          </a:prstGeom>
          <a:blipFill>
            <a:blip r:embed="rId2" cstate="print"/>
            <a:stretch>
              <a:fillRect/>
            </a:stretch>
          </a:blipFill>
        </p:spPr>
        <p:txBody>
          <a:bodyPr wrap="square" lIns="0" tIns="0" rIns="0" bIns="0" rtlCol="0"/>
          <a:lstStyle/>
          <a:p>
            <a:endParaRPr dirty="0"/>
          </a:p>
        </p:txBody>
      </p:sp>
      <p:sp>
        <p:nvSpPr>
          <p:cNvPr id="3" name="object 3">
            <a:extLst>
              <a:ext uri="{FF2B5EF4-FFF2-40B4-BE49-F238E27FC236}">
                <a16:creationId xmlns:a16="http://schemas.microsoft.com/office/drawing/2014/main" id="{FF958D03-9BF0-4067-B546-E8362572ADD4}"/>
              </a:ext>
            </a:extLst>
          </p:cNvPr>
          <p:cNvSpPr/>
          <p:nvPr/>
        </p:nvSpPr>
        <p:spPr>
          <a:xfrm>
            <a:off x="254018" y="1808250"/>
            <a:ext cx="11201175" cy="2379587"/>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208764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
            <a:extLst>
              <a:ext uri="{FF2B5EF4-FFF2-40B4-BE49-F238E27FC236}">
                <a16:creationId xmlns:a16="http://schemas.microsoft.com/office/drawing/2014/main" id="{0B1D4BD5-7B3B-42DE-9E26-A5CB64A2E81E}"/>
              </a:ext>
            </a:extLst>
          </p:cNvPr>
          <p:cNvSpPr/>
          <p:nvPr/>
        </p:nvSpPr>
        <p:spPr>
          <a:xfrm>
            <a:off x="240377" y="96216"/>
            <a:ext cx="10877959" cy="5195702"/>
          </a:xfrm>
          <a:prstGeom prst="rect">
            <a:avLst/>
          </a:prstGeom>
          <a:blipFill>
            <a:blip r:embed="rId2" cstate="print"/>
            <a:stretch>
              <a:fillRect/>
            </a:stretch>
          </a:blipFill>
        </p:spPr>
        <p:txBody>
          <a:bodyPr wrap="square" lIns="0" tIns="0" rIns="0" bIns="0" rtlCol="0"/>
          <a:lstStyle/>
          <a:p>
            <a:endParaRPr b="1" dirty="0">
              <a:latin typeface="Maiandra GD" panose="020E0502030308020204" pitchFamily="34" charset="0"/>
            </a:endParaRPr>
          </a:p>
        </p:txBody>
      </p:sp>
      <p:sp>
        <p:nvSpPr>
          <p:cNvPr id="3" name="Rectangle 2">
            <a:extLst>
              <a:ext uri="{FF2B5EF4-FFF2-40B4-BE49-F238E27FC236}">
                <a16:creationId xmlns:a16="http://schemas.microsoft.com/office/drawing/2014/main" id="{E355318D-216F-4BF4-B628-CAF717BA9135}"/>
              </a:ext>
            </a:extLst>
          </p:cNvPr>
          <p:cNvSpPr/>
          <p:nvPr/>
        </p:nvSpPr>
        <p:spPr>
          <a:xfrm>
            <a:off x="78556" y="5452173"/>
            <a:ext cx="11797652" cy="1178656"/>
          </a:xfrm>
          <a:prstGeom prst="rect">
            <a:avLst/>
          </a:prstGeom>
        </p:spPr>
        <p:txBody>
          <a:bodyPr wrap="square">
            <a:spAutoFit/>
          </a:bodyPr>
          <a:lstStyle/>
          <a:p>
            <a:pPr marL="311150" marR="372110" indent="-229235">
              <a:lnSpc>
                <a:spcPts val="1950"/>
              </a:lnSpc>
              <a:spcBef>
                <a:spcPts val="280"/>
              </a:spcBef>
              <a:buFont typeface="Arial"/>
              <a:buChar char="•"/>
              <a:tabLst>
                <a:tab pos="311150" algn="l"/>
                <a:tab pos="311785" algn="l"/>
              </a:tabLst>
            </a:pPr>
            <a:r>
              <a:rPr lang="en-US" b="1" spc="20" dirty="0">
                <a:latin typeface="Maiandra GD" panose="020E0502030308020204" pitchFamily="34" charset="0"/>
                <a:cs typeface="Times New Roman"/>
              </a:rPr>
              <a:t>For</a:t>
            </a:r>
            <a:r>
              <a:rPr lang="en-US" b="1" spc="-40" dirty="0">
                <a:latin typeface="Maiandra GD" panose="020E0502030308020204" pitchFamily="34" charset="0"/>
                <a:cs typeface="Times New Roman"/>
              </a:rPr>
              <a:t> </a:t>
            </a:r>
            <a:r>
              <a:rPr lang="en-US" b="1" dirty="0">
                <a:latin typeface="Maiandra GD" panose="020E0502030308020204" pitchFamily="34" charset="0"/>
                <a:cs typeface="Times New Roman"/>
              </a:rPr>
              <a:t>Sm3+at</a:t>
            </a:r>
            <a:r>
              <a:rPr lang="en-US" b="1" spc="-85" dirty="0">
                <a:latin typeface="Maiandra GD" panose="020E0502030308020204" pitchFamily="34" charset="0"/>
                <a:cs typeface="Times New Roman"/>
              </a:rPr>
              <a:t> </a:t>
            </a:r>
            <a:r>
              <a:rPr lang="en-US" b="1" spc="25" dirty="0">
                <a:latin typeface="Maiandra GD" panose="020E0502030308020204" pitchFamily="34" charset="0"/>
                <a:cs typeface="Times New Roman"/>
              </a:rPr>
              <a:t>room</a:t>
            </a:r>
            <a:r>
              <a:rPr lang="en-US" b="1" spc="-120" dirty="0">
                <a:latin typeface="Maiandra GD" panose="020E0502030308020204" pitchFamily="34" charset="0"/>
                <a:cs typeface="Times New Roman"/>
              </a:rPr>
              <a:t> </a:t>
            </a:r>
            <a:r>
              <a:rPr lang="en-US" b="1" spc="10" dirty="0">
                <a:latin typeface="Maiandra GD" panose="020E0502030308020204" pitchFamily="34" charset="0"/>
                <a:cs typeface="Times New Roman"/>
              </a:rPr>
              <a:t>temperature,</a:t>
            </a:r>
            <a:r>
              <a:rPr lang="en-US" b="1" spc="-180" dirty="0">
                <a:latin typeface="Maiandra GD" panose="020E0502030308020204" pitchFamily="34" charset="0"/>
                <a:cs typeface="Times New Roman"/>
              </a:rPr>
              <a:t> </a:t>
            </a:r>
            <a:r>
              <a:rPr lang="en-US" b="1" spc="30" dirty="0">
                <a:latin typeface="Maiandra GD" panose="020E0502030308020204" pitchFamily="34" charset="0"/>
                <a:cs typeface="Times New Roman"/>
              </a:rPr>
              <a:t>the</a:t>
            </a:r>
            <a:r>
              <a:rPr lang="en-US" b="1" spc="-114" dirty="0">
                <a:latin typeface="Maiandra GD" panose="020E0502030308020204" pitchFamily="34" charset="0"/>
                <a:cs typeface="Times New Roman"/>
              </a:rPr>
              <a:t> </a:t>
            </a:r>
            <a:r>
              <a:rPr lang="en-US" b="1" spc="-25" dirty="0">
                <a:latin typeface="Maiandra GD" panose="020E0502030308020204" pitchFamily="34" charset="0"/>
                <a:cs typeface="Times New Roman"/>
              </a:rPr>
              <a:t>first</a:t>
            </a:r>
            <a:r>
              <a:rPr lang="en-US" b="1" spc="70" dirty="0">
                <a:latin typeface="Maiandra GD" panose="020E0502030308020204" pitchFamily="34" charset="0"/>
                <a:cs typeface="Times New Roman"/>
              </a:rPr>
              <a:t> </a:t>
            </a:r>
            <a:r>
              <a:rPr lang="en-US" b="1" dirty="0">
                <a:latin typeface="Maiandra GD" panose="020E0502030308020204" pitchFamily="34" charset="0"/>
                <a:cs typeface="Times New Roman"/>
              </a:rPr>
              <a:t>excited</a:t>
            </a:r>
            <a:r>
              <a:rPr lang="en-US" b="1" spc="-85" dirty="0">
                <a:latin typeface="Maiandra GD" panose="020E0502030308020204" pitchFamily="34" charset="0"/>
                <a:cs typeface="Times New Roman"/>
              </a:rPr>
              <a:t> </a:t>
            </a:r>
            <a:r>
              <a:rPr lang="en-US" b="1" spc="10" dirty="0">
                <a:latin typeface="Maiandra GD" panose="020E0502030308020204" pitchFamily="34" charset="0"/>
                <a:cs typeface="Times New Roman"/>
              </a:rPr>
              <a:t>state</a:t>
            </a:r>
            <a:r>
              <a:rPr lang="en-US" b="1" spc="-40" dirty="0">
                <a:latin typeface="Maiandra GD" panose="020E0502030308020204" pitchFamily="34" charset="0"/>
                <a:cs typeface="Times New Roman"/>
              </a:rPr>
              <a:t> </a:t>
            </a:r>
            <a:r>
              <a:rPr lang="en-US" b="1" spc="20" dirty="0">
                <a:latin typeface="Maiandra GD" panose="020E0502030308020204" pitchFamily="34" charset="0"/>
                <a:cs typeface="Times New Roman"/>
              </a:rPr>
              <a:t>and</a:t>
            </a:r>
            <a:r>
              <a:rPr lang="en-US" b="1" spc="-85" dirty="0">
                <a:latin typeface="Maiandra GD" panose="020E0502030308020204" pitchFamily="34" charset="0"/>
                <a:cs typeface="Times New Roman"/>
              </a:rPr>
              <a:t> </a:t>
            </a:r>
            <a:r>
              <a:rPr lang="en-US" b="1" spc="-5" dirty="0">
                <a:latin typeface="Maiandra GD" panose="020E0502030308020204" pitchFamily="34" charset="0"/>
                <a:cs typeface="Times New Roman"/>
              </a:rPr>
              <a:t>for</a:t>
            </a:r>
            <a:r>
              <a:rPr lang="en-US" b="1" spc="30" dirty="0">
                <a:latin typeface="Maiandra GD" panose="020E0502030308020204" pitchFamily="34" charset="0"/>
                <a:cs typeface="Times New Roman"/>
              </a:rPr>
              <a:t> </a:t>
            </a:r>
            <a:r>
              <a:rPr lang="en-US" b="1" spc="40" dirty="0">
                <a:latin typeface="Maiandra GD" panose="020E0502030308020204" pitchFamily="34" charset="0"/>
                <a:cs typeface="Times New Roman"/>
              </a:rPr>
              <a:t>Eu</a:t>
            </a:r>
            <a:r>
              <a:rPr lang="en-US" sz="1600" b="1" spc="40" dirty="0">
                <a:latin typeface="Maiandra GD" panose="020E0502030308020204" pitchFamily="34" charset="0"/>
                <a:cs typeface="Times New Roman"/>
              </a:rPr>
              <a:t>3+</a:t>
            </a:r>
            <a:r>
              <a:rPr lang="en-US" b="1" spc="40" dirty="0">
                <a:latin typeface="Maiandra GD" panose="020E0502030308020204" pitchFamily="34" charset="0"/>
                <a:cs typeface="Times New Roman"/>
              </a:rPr>
              <a:t>,</a:t>
            </a:r>
            <a:r>
              <a:rPr lang="en-US" b="1" spc="-175" dirty="0">
                <a:latin typeface="Maiandra GD" panose="020E0502030308020204" pitchFamily="34" charset="0"/>
                <a:cs typeface="Times New Roman"/>
              </a:rPr>
              <a:t> </a:t>
            </a:r>
            <a:r>
              <a:rPr lang="en-US" b="1" spc="30" dirty="0">
                <a:latin typeface="Maiandra GD" panose="020E0502030308020204" pitchFamily="34" charset="0"/>
                <a:cs typeface="Times New Roman"/>
              </a:rPr>
              <a:t>the</a:t>
            </a:r>
            <a:r>
              <a:rPr lang="en-US" b="1" spc="-114" dirty="0">
                <a:latin typeface="Maiandra GD" panose="020E0502030308020204" pitchFamily="34" charset="0"/>
                <a:cs typeface="Times New Roman"/>
              </a:rPr>
              <a:t> </a:t>
            </a:r>
            <a:r>
              <a:rPr lang="en-US" b="1" spc="-25" dirty="0">
                <a:latin typeface="Maiandra GD" panose="020E0502030308020204" pitchFamily="34" charset="0"/>
                <a:cs typeface="Times New Roman"/>
              </a:rPr>
              <a:t>first</a:t>
            </a:r>
            <a:r>
              <a:rPr lang="en-US" b="1" spc="145" dirty="0">
                <a:latin typeface="Maiandra GD" panose="020E0502030308020204" pitchFamily="34" charset="0"/>
                <a:cs typeface="Times New Roman"/>
              </a:rPr>
              <a:t> </a:t>
            </a:r>
            <a:r>
              <a:rPr lang="en-US" b="1" dirty="0">
                <a:latin typeface="Maiandra GD" panose="020E0502030308020204" pitchFamily="34" charset="0"/>
                <a:cs typeface="Times New Roman"/>
              </a:rPr>
              <a:t>excited</a:t>
            </a:r>
            <a:r>
              <a:rPr lang="en-US" b="1" spc="-80" dirty="0">
                <a:latin typeface="Maiandra GD" panose="020E0502030308020204" pitchFamily="34" charset="0"/>
                <a:cs typeface="Times New Roman"/>
              </a:rPr>
              <a:t> </a:t>
            </a:r>
            <a:r>
              <a:rPr lang="en-US" b="1" spc="15" dirty="0">
                <a:latin typeface="Maiandra GD" panose="020E0502030308020204" pitchFamily="34" charset="0"/>
                <a:cs typeface="Times New Roman"/>
              </a:rPr>
              <a:t>state</a:t>
            </a:r>
            <a:r>
              <a:rPr lang="en-US" b="1" spc="-114" dirty="0">
                <a:latin typeface="Maiandra GD" panose="020E0502030308020204" pitchFamily="34" charset="0"/>
                <a:cs typeface="Times New Roman"/>
              </a:rPr>
              <a:t> </a:t>
            </a:r>
            <a:r>
              <a:rPr lang="en-US" b="1" spc="20" dirty="0">
                <a:latin typeface="Maiandra GD" panose="020E0502030308020204" pitchFamily="34" charset="0"/>
                <a:cs typeface="Times New Roman"/>
              </a:rPr>
              <a:t>and</a:t>
            </a:r>
            <a:r>
              <a:rPr lang="en-US" b="1" spc="-5" dirty="0">
                <a:latin typeface="Maiandra GD" panose="020E0502030308020204" pitchFamily="34" charset="0"/>
                <a:cs typeface="Times New Roman"/>
              </a:rPr>
              <a:t> </a:t>
            </a:r>
            <a:r>
              <a:rPr lang="en-US" b="1" spc="-15" dirty="0">
                <a:latin typeface="Maiandra GD" panose="020E0502030308020204" pitchFamily="34" charset="0"/>
                <a:cs typeface="Times New Roman"/>
              </a:rPr>
              <a:t>even</a:t>
            </a:r>
            <a:r>
              <a:rPr lang="en-US" b="1" spc="75" dirty="0">
                <a:latin typeface="Maiandra GD" panose="020E0502030308020204" pitchFamily="34" charset="0"/>
                <a:cs typeface="Times New Roman"/>
              </a:rPr>
              <a:t> </a:t>
            </a:r>
            <a:r>
              <a:rPr lang="en-US" b="1" spc="30" dirty="0">
                <a:latin typeface="Maiandra GD" panose="020E0502030308020204" pitchFamily="34" charset="0"/>
                <a:cs typeface="Times New Roman"/>
              </a:rPr>
              <a:t>the</a:t>
            </a:r>
            <a:r>
              <a:rPr lang="en-US" b="1" spc="-114" dirty="0">
                <a:latin typeface="Maiandra GD" panose="020E0502030308020204" pitchFamily="34" charset="0"/>
                <a:cs typeface="Times New Roman"/>
              </a:rPr>
              <a:t> </a:t>
            </a:r>
            <a:r>
              <a:rPr lang="en-US" b="1" spc="15" dirty="0">
                <a:latin typeface="Maiandra GD" panose="020E0502030308020204" pitchFamily="34" charset="0"/>
                <a:cs typeface="Times New Roman"/>
              </a:rPr>
              <a:t>second  </a:t>
            </a:r>
            <a:r>
              <a:rPr lang="en-US" b="1" spc="20" dirty="0">
                <a:latin typeface="Maiandra GD" panose="020E0502030308020204" pitchFamily="34" charset="0"/>
                <a:cs typeface="Times New Roman"/>
              </a:rPr>
              <a:t>and</a:t>
            </a:r>
            <a:r>
              <a:rPr lang="en-US" b="1" spc="-95" dirty="0">
                <a:latin typeface="Maiandra GD" panose="020E0502030308020204" pitchFamily="34" charset="0"/>
                <a:cs typeface="Times New Roman"/>
              </a:rPr>
              <a:t> </a:t>
            </a:r>
            <a:r>
              <a:rPr lang="en-US" b="1" spc="10" dirty="0">
                <a:latin typeface="Maiandra GD" panose="020E0502030308020204" pitchFamily="34" charset="0"/>
                <a:cs typeface="Times New Roman"/>
              </a:rPr>
              <a:t>third</a:t>
            </a:r>
            <a:r>
              <a:rPr lang="en-US" b="1" spc="-95" dirty="0">
                <a:latin typeface="Maiandra GD" panose="020E0502030308020204" pitchFamily="34" charset="0"/>
                <a:cs typeface="Times New Roman"/>
              </a:rPr>
              <a:t> </a:t>
            </a:r>
            <a:r>
              <a:rPr lang="en-US" b="1" dirty="0">
                <a:latin typeface="Maiandra GD" panose="020E0502030308020204" pitchFamily="34" charset="0"/>
                <a:cs typeface="Times New Roman"/>
              </a:rPr>
              <a:t>excited</a:t>
            </a:r>
            <a:r>
              <a:rPr lang="en-US" b="1" spc="-95" dirty="0">
                <a:latin typeface="Maiandra GD" panose="020E0502030308020204" pitchFamily="34" charset="0"/>
                <a:cs typeface="Times New Roman"/>
              </a:rPr>
              <a:t> </a:t>
            </a:r>
            <a:r>
              <a:rPr lang="en-US" b="1" spc="10" dirty="0">
                <a:latin typeface="Maiandra GD" panose="020E0502030308020204" pitchFamily="34" charset="0"/>
                <a:cs typeface="Times New Roman"/>
              </a:rPr>
              <a:t>states</a:t>
            </a:r>
            <a:r>
              <a:rPr lang="en-US" b="1" spc="-90" dirty="0">
                <a:latin typeface="Maiandra GD" panose="020E0502030308020204" pitchFamily="34" charset="0"/>
                <a:cs typeface="Times New Roman"/>
              </a:rPr>
              <a:t> </a:t>
            </a:r>
            <a:r>
              <a:rPr lang="en-US" b="1" spc="10" dirty="0">
                <a:latin typeface="Maiandra GD" panose="020E0502030308020204" pitchFamily="34" charset="0"/>
                <a:cs typeface="Times New Roman"/>
              </a:rPr>
              <a:t>are</a:t>
            </a:r>
            <a:r>
              <a:rPr lang="en-US" b="1" spc="-50" dirty="0">
                <a:latin typeface="Maiandra GD" panose="020E0502030308020204" pitchFamily="34" charset="0"/>
                <a:cs typeface="Times New Roman"/>
              </a:rPr>
              <a:t> </a:t>
            </a:r>
            <a:r>
              <a:rPr lang="en-US" b="1" spc="15" dirty="0">
                <a:latin typeface="Maiandra GD" panose="020E0502030308020204" pitchFamily="34" charset="0"/>
                <a:cs typeface="Times New Roman"/>
              </a:rPr>
              <a:t>populated.</a:t>
            </a:r>
            <a:endParaRPr lang="en-US" b="1" dirty="0">
              <a:latin typeface="Maiandra GD" panose="020E0502030308020204" pitchFamily="34" charset="0"/>
              <a:cs typeface="Times New Roman"/>
            </a:endParaRPr>
          </a:p>
          <a:p>
            <a:pPr marL="311150" marR="167640" indent="-229235">
              <a:lnSpc>
                <a:spcPct val="78200"/>
              </a:lnSpc>
              <a:spcBef>
                <a:spcPts val="1065"/>
              </a:spcBef>
              <a:buFont typeface="Arial"/>
              <a:buChar char="•"/>
              <a:tabLst>
                <a:tab pos="311150" algn="l"/>
                <a:tab pos="311785" algn="l"/>
              </a:tabLst>
            </a:pPr>
            <a:r>
              <a:rPr lang="en-US" b="1" spc="-70" dirty="0">
                <a:latin typeface="Maiandra GD" panose="020E0502030308020204" pitchFamily="34" charset="0"/>
                <a:cs typeface="Times New Roman"/>
              </a:rPr>
              <a:t>I</a:t>
            </a:r>
            <a:r>
              <a:rPr lang="en-US" b="1" spc="10" dirty="0">
                <a:latin typeface="Maiandra GD" panose="020E0502030308020204" pitchFamily="34" charset="0"/>
                <a:cs typeface="Times New Roman"/>
              </a:rPr>
              <a:t>n</a:t>
            </a:r>
            <a:r>
              <a:rPr lang="en-US" b="1" spc="55" dirty="0">
                <a:latin typeface="Maiandra GD" panose="020E0502030308020204" pitchFamily="34" charset="0"/>
                <a:cs typeface="Times New Roman"/>
              </a:rPr>
              <a:t> </a:t>
            </a:r>
            <a:r>
              <a:rPr lang="en-US" b="1" spc="10" dirty="0">
                <a:latin typeface="Maiandra GD" panose="020E0502030308020204" pitchFamily="34" charset="0"/>
                <a:cs typeface="Times New Roman"/>
              </a:rPr>
              <a:t>each</a:t>
            </a:r>
            <a:r>
              <a:rPr lang="en-US" b="1" spc="-95" dirty="0">
                <a:latin typeface="Maiandra GD" panose="020E0502030308020204" pitchFamily="34" charset="0"/>
                <a:cs typeface="Times New Roman"/>
              </a:rPr>
              <a:t> </a:t>
            </a:r>
            <a:r>
              <a:rPr lang="en-US" b="1" spc="40" dirty="0">
                <a:latin typeface="Maiandra GD" panose="020E0502030308020204" pitchFamily="34" charset="0"/>
                <a:cs typeface="Times New Roman"/>
              </a:rPr>
              <a:t>o</a:t>
            </a:r>
            <a:r>
              <a:rPr lang="en-US" b="1" spc="5" dirty="0">
                <a:latin typeface="Maiandra GD" panose="020E0502030308020204" pitchFamily="34" charset="0"/>
                <a:cs typeface="Times New Roman"/>
              </a:rPr>
              <a:t>f</a:t>
            </a:r>
            <a:r>
              <a:rPr lang="en-US" b="1" spc="-55" dirty="0">
                <a:latin typeface="Maiandra GD" panose="020E0502030308020204" pitchFamily="34" charset="0"/>
                <a:cs typeface="Times New Roman"/>
              </a:rPr>
              <a:t> </a:t>
            </a:r>
            <a:r>
              <a:rPr lang="en-US" b="1" spc="40" dirty="0">
                <a:latin typeface="Maiandra GD" panose="020E0502030308020204" pitchFamily="34" charset="0"/>
                <a:cs typeface="Times New Roman"/>
              </a:rPr>
              <a:t>th</a:t>
            </a:r>
            <a:r>
              <a:rPr lang="en-US" b="1" spc="10" dirty="0">
                <a:latin typeface="Maiandra GD" panose="020E0502030308020204" pitchFamily="34" charset="0"/>
                <a:cs typeface="Times New Roman"/>
              </a:rPr>
              <a:t>e</a:t>
            </a:r>
            <a:r>
              <a:rPr lang="en-US" b="1" spc="-30" dirty="0">
                <a:latin typeface="Maiandra GD" panose="020E0502030308020204" pitchFamily="34" charset="0"/>
                <a:cs typeface="Times New Roman"/>
              </a:rPr>
              <a:t>s</a:t>
            </a:r>
            <a:r>
              <a:rPr lang="en-US" b="1" spc="10" dirty="0">
                <a:latin typeface="Maiandra GD" panose="020E0502030308020204" pitchFamily="34" charset="0"/>
                <a:cs typeface="Times New Roman"/>
              </a:rPr>
              <a:t>e</a:t>
            </a:r>
            <a:r>
              <a:rPr lang="en-US" b="1" spc="-125" dirty="0">
                <a:latin typeface="Maiandra GD" panose="020E0502030308020204" pitchFamily="34" charset="0"/>
                <a:cs typeface="Times New Roman"/>
              </a:rPr>
              <a:t> </a:t>
            </a:r>
            <a:r>
              <a:rPr lang="en-US" b="1" spc="-35" dirty="0">
                <a:latin typeface="Maiandra GD" panose="020E0502030308020204" pitchFamily="34" charset="0"/>
                <a:cs typeface="Times New Roman"/>
              </a:rPr>
              <a:t>i</a:t>
            </a:r>
            <a:r>
              <a:rPr lang="en-US" b="1" spc="40" dirty="0">
                <a:latin typeface="Maiandra GD" panose="020E0502030308020204" pitchFamily="34" charset="0"/>
                <a:cs typeface="Times New Roman"/>
              </a:rPr>
              <a:t>on</a:t>
            </a:r>
            <a:r>
              <a:rPr lang="en-US" b="1" spc="-30" dirty="0">
                <a:latin typeface="Maiandra GD" panose="020E0502030308020204" pitchFamily="34" charset="0"/>
                <a:cs typeface="Times New Roman"/>
              </a:rPr>
              <a:t>s</a:t>
            </a:r>
            <a:r>
              <a:rPr lang="en-US" b="1" spc="5" dirty="0">
                <a:latin typeface="Maiandra GD" panose="020E0502030308020204" pitchFamily="34" charset="0"/>
                <a:cs typeface="Times New Roman"/>
              </a:rPr>
              <a:t>,</a:t>
            </a:r>
            <a:r>
              <a:rPr lang="en-US" b="1" spc="-35" dirty="0">
                <a:latin typeface="Maiandra GD" panose="020E0502030308020204" pitchFamily="34" charset="0"/>
                <a:cs typeface="Times New Roman"/>
              </a:rPr>
              <a:t> </a:t>
            </a:r>
            <a:r>
              <a:rPr lang="en-US" b="1" spc="40" dirty="0">
                <a:latin typeface="Maiandra GD" panose="020E0502030308020204" pitchFamily="34" charset="0"/>
                <a:cs typeface="Times New Roman"/>
              </a:rPr>
              <a:t>th</a:t>
            </a:r>
            <a:r>
              <a:rPr lang="en-US" b="1" spc="10" dirty="0">
                <a:latin typeface="Maiandra GD" panose="020E0502030308020204" pitchFamily="34" charset="0"/>
                <a:cs typeface="Times New Roman"/>
              </a:rPr>
              <a:t>e</a:t>
            </a:r>
            <a:r>
              <a:rPr lang="en-US" b="1" spc="-125" dirty="0">
                <a:latin typeface="Maiandra GD" panose="020E0502030308020204" pitchFamily="34" charset="0"/>
                <a:cs typeface="Times New Roman"/>
              </a:rPr>
              <a:t> </a:t>
            </a:r>
            <a:r>
              <a:rPr lang="en-US" b="1" spc="10" dirty="0">
                <a:latin typeface="Maiandra GD" panose="020E0502030308020204" pitchFamily="34" charset="0"/>
                <a:cs typeface="Times New Roman"/>
              </a:rPr>
              <a:t>J</a:t>
            </a:r>
            <a:r>
              <a:rPr lang="en-US" b="1" spc="-20" dirty="0">
                <a:latin typeface="Maiandra GD" panose="020E0502030308020204" pitchFamily="34" charset="0"/>
                <a:cs typeface="Times New Roman"/>
              </a:rPr>
              <a:t> </a:t>
            </a:r>
            <a:r>
              <a:rPr lang="en-US" b="1" spc="-105" dirty="0">
                <a:latin typeface="Maiandra GD" panose="020E0502030308020204" pitchFamily="34" charset="0"/>
                <a:cs typeface="Times New Roman"/>
              </a:rPr>
              <a:t>v</a:t>
            </a:r>
            <a:r>
              <a:rPr lang="en-US" b="1" spc="10" dirty="0">
                <a:latin typeface="Maiandra GD" panose="020E0502030308020204" pitchFamily="34" charset="0"/>
                <a:cs typeface="Times New Roman"/>
              </a:rPr>
              <a:t>a</a:t>
            </a:r>
            <a:r>
              <a:rPr lang="en-US" b="1" spc="40" dirty="0">
                <a:latin typeface="Maiandra GD" panose="020E0502030308020204" pitchFamily="34" charset="0"/>
                <a:cs typeface="Times New Roman"/>
              </a:rPr>
              <a:t>lu</a:t>
            </a:r>
            <a:r>
              <a:rPr lang="en-US" b="1" spc="10" dirty="0">
                <a:latin typeface="Maiandra GD" panose="020E0502030308020204" pitchFamily="34" charset="0"/>
                <a:cs typeface="Times New Roman"/>
              </a:rPr>
              <a:t>e</a:t>
            </a:r>
            <a:r>
              <a:rPr lang="en-US" b="1" spc="20" dirty="0">
                <a:latin typeface="Maiandra GD" panose="020E0502030308020204" pitchFamily="34" charset="0"/>
                <a:cs typeface="Times New Roman"/>
              </a:rPr>
              <a:t> </a:t>
            </a:r>
            <a:r>
              <a:rPr lang="en-US" b="1" spc="-35" dirty="0">
                <a:latin typeface="Maiandra GD" panose="020E0502030308020204" pitchFamily="34" charset="0"/>
                <a:cs typeface="Times New Roman"/>
              </a:rPr>
              <a:t>i</a:t>
            </a:r>
            <a:r>
              <a:rPr lang="en-US" b="1" spc="10" dirty="0">
                <a:latin typeface="Maiandra GD" panose="020E0502030308020204" pitchFamily="34" charset="0"/>
                <a:cs typeface="Times New Roman"/>
              </a:rPr>
              <a:t>s</a:t>
            </a:r>
            <a:r>
              <a:rPr lang="en-US" b="1" spc="-20" dirty="0">
                <a:latin typeface="Maiandra GD" panose="020E0502030308020204" pitchFamily="34" charset="0"/>
                <a:cs typeface="Times New Roman"/>
              </a:rPr>
              <a:t> </a:t>
            </a:r>
            <a:r>
              <a:rPr lang="en-US" b="1" spc="40" dirty="0">
                <a:latin typeface="Maiandra GD" panose="020E0502030308020204" pitchFamily="34" charset="0"/>
                <a:cs typeface="Times New Roman"/>
              </a:rPr>
              <a:t>h</a:t>
            </a:r>
            <a:r>
              <a:rPr lang="en-US" b="1" spc="-35" dirty="0">
                <a:latin typeface="Maiandra GD" panose="020E0502030308020204" pitchFamily="34" charset="0"/>
                <a:cs typeface="Times New Roman"/>
              </a:rPr>
              <a:t>i</a:t>
            </a:r>
            <a:r>
              <a:rPr lang="en-US" b="1" spc="-105" dirty="0">
                <a:latin typeface="Maiandra GD" panose="020E0502030308020204" pitchFamily="34" charset="0"/>
                <a:cs typeface="Times New Roman"/>
              </a:rPr>
              <a:t>g</a:t>
            </a:r>
            <a:r>
              <a:rPr lang="en-US" b="1" spc="40" dirty="0">
                <a:latin typeface="Maiandra GD" panose="020E0502030308020204" pitchFamily="34" charset="0"/>
                <a:cs typeface="Times New Roman"/>
              </a:rPr>
              <a:t>h</a:t>
            </a:r>
            <a:r>
              <a:rPr lang="en-US" b="1" spc="10" dirty="0">
                <a:latin typeface="Maiandra GD" panose="020E0502030308020204" pitchFamily="34" charset="0"/>
                <a:cs typeface="Times New Roman"/>
              </a:rPr>
              <a:t>er</a:t>
            </a:r>
            <a:r>
              <a:rPr lang="en-US" b="1" spc="20" dirty="0">
                <a:latin typeface="Maiandra GD" panose="020E0502030308020204" pitchFamily="34" charset="0"/>
                <a:cs typeface="Times New Roman"/>
              </a:rPr>
              <a:t> </a:t>
            </a:r>
            <a:r>
              <a:rPr lang="en-US" b="1" spc="40" dirty="0">
                <a:latin typeface="Maiandra GD" panose="020E0502030308020204" pitchFamily="34" charset="0"/>
                <a:cs typeface="Times New Roman"/>
              </a:rPr>
              <a:t>th</a:t>
            </a:r>
            <a:r>
              <a:rPr lang="en-US" b="1" spc="10" dirty="0">
                <a:latin typeface="Maiandra GD" panose="020E0502030308020204" pitchFamily="34" charset="0"/>
                <a:cs typeface="Times New Roman"/>
              </a:rPr>
              <a:t>an</a:t>
            </a:r>
            <a:r>
              <a:rPr lang="en-US" b="1" spc="-170" dirty="0">
                <a:latin typeface="Maiandra GD" panose="020E0502030308020204" pitchFamily="34" charset="0"/>
                <a:cs typeface="Times New Roman"/>
              </a:rPr>
              <a:t> </a:t>
            </a:r>
            <a:r>
              <a:rPr lang="en-US" b="1" spc="40" dirty="0">
                <a:latin typeface="Maiandra GD" panose="020E0502030308020204" pitchFamily="34" charset="0"/>
                <a:cs typeface="Times New Roman"/>
              </a:rPr>
              <a:t>th</a:t>
            </a:r>
            <a:r>
              <a:rPr lang="en-US" b="1" spc="5" dirty="0">
                <a:latin typeface="Maiandra GD" panose="020E0502030308020204" pitchFamily="34" charset="0"/>
                <a:cs typeface="Times New Roman"/>
              </a:rPr>
              <a:t>at</a:t>
            </a:r>
            <a:r>
              <a:rPr lang="en-US" b="1" spc="-95" dirty="0">
                <a:latin typeface="Maiandra GD" panose="020E0502030308020204" pitchFamily="34" charset="0"/>
                <a:cs typeface="Times New Roman"/>
              </a:rPr>
              <a:t> </a:t>
            </a:r>
            <a:r>
              <a:rPr lang="en-US" b="1" spc="40" dirty="0">
                <a:latin typeface="Maiandra GD" panose="020E0502030308020204" pitchFamily="34" charset="0"/>
                <a:cs typeface="Times New Roman"/>
              </a:rPr>
              <a:t>o</a:t>
            </a:r>
            <a:r>
              <a:rPr lang="en-US" b="1" spc="5" dirty="0">
                <a:latin typeface="Maiandra GD" panose="020E0502030308020204" pitchFamily="34" charset="0"/>
                <a:cs typeface="Times New Roman"/>
              </a:rPr>
              <a:t>f</a:t>
            </a:r>
            <a:r>
              <a:rPr lang="en-US" b="1" spc="-125" dirty="0">
                <a:latin typeface="Maiandra GD" panose="020E0502030308020204" pitchFamily="34" charset="0"/>
                <a:cs typeface="Times New Roman"/>
              </a:rPr>
              <a:t> </a:t>
            </a:r>
            <a:r>
              <a:rPr lang="en-US" b="1" spc="40" dirty="0">
                <a:latin typeface="Maiandra GD" panose="020E0502030308020204" pitchFamily="34" charset="0"/>
                <a:cs typeface="Times New Roman"/>
              </a:rPr>
              <a:t>th</a:t>
            </a:r>
            <a:r>
              <a:rPr lang="en-US" b="1" spc="10" dirty="0">
                <a:latin typeface="Maiandra GD" panose="020E0502030308020204" pitchFamily="34" charset="0"/>
                <a:cs typeface="Times New Roman"/>
              </a:rPr>
              <a:t>e</a:t>
            </a:r>
            <a:r>
              <a:rPr lang="en-US" b="1" spc="-50" dirty="0">
                <a:latin typeface="Maiandra GD" panose="020E0502030308020204" pitchFamily="34" charset="0"/>
                <a:cs typeface="Times New Roman"/>
              </a:rPr>
              <a:t> </a:t>
            </a:r>
            <a:r>
              <a:rPr lang="en-US" b="1" spc="-105" dirty="0">
                <a:latin typeface="Maiandra GD" panose="020E0502030308020204" pitchFamily="34" charset="0"/>
                <a:cs typeface="Times New Roman"/>
              </a:rPr>
              <a:t>g</a:t>
            </a:r>
            <a:r>
              <a:rPr lang="en-US" b="1" spc="5" dirty="0">
                <a:latin typeface="Maiandra GD" panose="020E0502030308020204" pitchFamily="34" charset="0"/>
                <a:cs typeface="Times New Roman"/>
              </a:rPr>
              <a:t>r</a:t>
            </a:r>
            <a:r>
              <a:rPr lang="en-US" b="1" spc="40" dirty="0">
                <a:latin typeface="Maiandra GD" panose="020E0502030308020204" pitchFamily="34" charset="0"/>
                <a:cs typeface="Times New Roman"/>
              </a:rPr>
              <a:t>oun</a:t>
            </a:r>
            <a:r>
              <a:rPr lang="en-US" b="1" spc="10" dirty="0">
                <a:latin typeface="Maiandra GD" panose="020E0502030308020204" pitchFamily="34" charset="0"/>
                <a:cs typeface="Times New Roman"/>
              </a:rPr>
              <a:t>d</a:t>
            </a:r>
            <a:r>
              <a:rPr lang="en-US" b="1" spc="-95" dirty="0">
                <a:latin typeface="Maiandra GD" panose="020E0502030308020204" pitchFamily="34" charset="0"/>
                <a:cs typeface="Times New Roman"/>
              </a:rPr>
              <a:t> </a:t>
            </a:r>
            <a:r>
              <a:rPr lang="en-US" b="1" spc="-30" dirty="0">
                <a:latin typeface="Maiandra GD" panose="020E0502030308020204" pitchFamily="34" charset="0"/>
                <a:cs typeface="Times New Roman"/>
              </a:rPr>
              <a:t>s</a:t>
            </a:r>
            <a:r>
              <a:rPr lang="en-US" b="1" spc="35" dirty="0">
                <a:latin typeface="Maiandra GD" panose="020E0502030308020204" pitchFamily="34" charset="0"/>
                <a:cs typeface="Times New Roman"/>
              </a:rPr>
              <a:t>t</a:t>
            </a:r>
            <a:r>
              <a:rPr lang="en-US" b="1" spc="10" dirty="0">
                <a:latin typeface="Maiandra GD" panose="020E0502030308020204" pitchFamily="34" charset="0"/>
                <a:cs typeface="Times New Roman"/>
              </a:rPr>
              <a:t>a</a:t>
            </a:r>
            <a:r>
              <a:rPr lang="en-US" b="1" spc="35" dirty="0">
                <a:latin typeface="Maiandra GD" panose="020E0502030308020204" pitchFamily="34" charset="0"/>
                <a:cs typeface="Times New Roman"/>
              </a:rPr>
              <a:t>t</a:t>
            </a:r>
            <a:r>
              <a:rPr lang="en-US" b="1" spc="10" dirty="0">
                <a:latin typeface="Maiandra GD" panose="020E0502030308020204" pitchFamily="34" charset="0"/>
                <a:cs typeface="Times New Roman"/>
              </a:rPr>
              <a:t>e</a:t>
            </a:r>
            <a:r>
              <a:rPr lang="en-US" b="1" spc="-125" dirty="0">
                <a:latin typeface="Maiandra GD" panose="020E0502030308020204" pitchFamily="34" charset="0"/>
                <a:cs typeface="Times New Roman"/>
              </a:rPr>
              <a:t> </a:t>
            </a:r>
            <a:r>
              <a:rPr lang="en-US" b="1" spc="10" dirty="0">
                <a:latin typeface="Maiandra GD" panose="020E0502030308020204" pitchFamily="34" charset="0"/>
                <a:cs typeface="Times New Roman"/>
              </a:rPr>
              <a:t>a</a:t>
            </a:r>
            <a:r>
              <a:rPr lang="en-US" b="1" spc="40" dirty="0">
                <a:latin typeface="Maiandra GD" panose="020E0502030308020204" pitchFamily="34" charset="0"/>
                <a:cs typeface="Times New Roman"/>
              </a:rPr>
              <a:t>n</a:t>
            </a:r>
            <a:r>
              <a:rPr lang="en-US" b="1" spc="10" dirty="0">
                <a:latin typeface="Maiandra GD" panose="020E0502030308020204" pitchFamily="34" charset="0"/>
                <a:cs typeface="Times New Roman"/>
              </a:rPr>
              <a:t>d</a:t>
            </a:r>
            <a:r>
              <a:rPr lang="en-US" b="1" spc="20" dirty="0">
                <a:latin typeface="Maiandra GD" panose="020E0502030308020204" pitchFamily="34" charset="0"/>
                <a:cs typeface="Times New Roman"/>
              </a:rPr>
              <a:t> </a:t>
            </a:r>
            <a:r>
              <a:rPr lang="en-US" b="1" spc="-30" dirty="0" err="1">
                <a:latin typeface="Maiandra GD" panose="020E0502030308020204" pitchFamily="34" charset="0"/>
                <a:cs typeface="Times New Roman"/>
              </a:rPr>
              <a:t>μ</a:t>
            </a:r>
            <a:r>
              <a:rPr lang="en-US" sz="700" b="1" spc="5" dirty="0" err="1">
                <a:latin typeface="Maiandra GD" panose="020E0502030308020204" pitchFamily="34" charset="0"/>
                <a:cs typeface="Times New Roman"/>
              </a:rPr>
              <a:t>J</a:t>
            </a:r>
            <a:r>
              <a:rPr lang="en-US" sz="700" b="1" dirty="0">
                <a:latin typeface="Maiandra GD" panose="020E0502030308020204" pitchFamily="34" charset="0"/>
                <a:cs typeface="Times New Roman"/>
              </a:rPr>
              <a:t> </a:t>
            </a:r>
            <a:r>
              <a:rPr lang="en-US" b="1" spc="-35" dirty="0">
                <a:latin typeface="Maiandra GD" panose="020E0502030308020204" pitchFamily="34" charset="0"/>
                <a:cs typeface="Times New Roman"/>
              </a:rPr>
              <a:t>i</a:t>
            </a:r>
            <a:r>
              <a:rPr lang="en-US" b="1" spc="10" dirty="0">
                <a:latin typeface="Maiandra GD" panose="020E0502030308020204" pitchFamily="34" charset="0"/>
                <a:cs typeface="Times New Roman"/>
              </a:rPr>
              <a:t>s</a:t>
            </a:r>
            <a:r>
              <a:rPr lang="en-US" b="1" spc="55" dirty="0">
                <a:latin typeface="Maiandra GD" panose="020E0502030308020204" pitchFamily="34" charset="0"/>
                <a:cs typeface="Times New Roman"/>
              </a:rPr>
              <a:t> </a:t>
            </a:r>
            <a:r>
              <a:rPr lang="en-US" b="1" spc="10" dirty="0">
                <a:latin typeface="Maiandra GD" panose="020E0502030308020204" pitchFamily="34" charset="0"/>
                <a:cs typeface="Times New Roman"/>
              </a:rPr>
              <a:t>e</a:t>
            </a:r>
            <a:r>
              <a:rPr lang="en-US" b="1" spc="-30" dirty="0">
                <a:latin typeface="Maiandra GD" panose="020E0502030308020204" pitchFamily="34" charset="0"/>
                <a:cs typeface="Times New Roman"/>
              </a:rPr>
              <a:t>x</a:t>
            </a:r>
            <a:r>
              <a:rPr lang="en-US" b="1" spc="40" dirty="0">
                <a:latin typeface="Maiandra GD" panose="020E0502030308020204" pitchFamily="34" charset="0"/>
                <a:cs typeface="Times New Roman"/>
              </a:rPr>
              <a:t>p</a:t>
            </a:r>
            <a:r>
              <a:rPr lang="en-US" b="1" spc="10" dirty="0">
                <a:latin typeface="Maiandra GD" panose="020E0502030308020204" pitchFamily="34" charset="0"/>
                <a:cs typeface="Times New Roman"/>
              </a:rPr>
              <a:t>ec</a:t>
            </a:r>
            <a:r>
              <a:rPr lang="en-US" b="1" spc="35" dirty="0">
                <a:latin typeface="Maiandra GD" panose="020E0502030308020204" pitchFamily="34" charset="0"/>
                <a:cs typeface="Times New Roman"/>
              </a:rPr>
              <a:t>t</a:t>
            </a:r>
            <a:r>
              <a:rPr lang="en-US" b="1" spc="10" dirty="0">
                <a:latin typeface="Maiandra GD" panose="020E0502030308020204" pitchFamily="34" charset="0"/>
                <a:cs typeface="Times New Roman"/>
              </a:rPr>
              <a:t>ed</a:t>
            </a:r>
            <a:r>
              <a:rPr lang="en-US" b="1" spc="-170" dirty="0">
                <a:latin typeface="Maiandra GD" panose="020E0502030308020204" pitchFamily="34" charset="0"/>
                <a:cs typeface="Times New Roman"/>
              </a:rPr>
              <a:t> </a:t>
            </a:r>
            <a:r>
              <a:rPr lang="en-US" b="1" spc="35" dirty="0">
                <a:latin typeface="Maiandra GD" panose="020E0502030308020204" pitchFamily="34" charset="0"/>
                <a:cs typeface="Times New Roman"/>
              </a:rPr>
              <a:t>t</a:t>
            </a:r>
            <a:r>
              <a:rPr lang="en-US" b="1" spc="10" dirty="0">
                <a:latin typeface="Maiandra GD" panose="020E0502030308020204" pitchFamily="34" charset="0"/>
                <a:cs typeface="Times New Roman"/>
              </a:rPr>
              <a:t>o</a:t>
            </a:r>
            <a:r>
              <a:rPr lang="en-US" b="1" spc="-95" dirty="0">
                <a:latin typeface="Maiandra GD" panose="020E0502030308020204" pitchFamily="34" charset="0"/>
                <a:cs typeface="Times New Roman"/>
              </a:rPr>
              <a:t> </a:t>
            </a:r>
            <a:r>
              <a:rPr lang="en-US" b="1" spc="40" dirty="0">
                <a:latin typeface="Maiandra GD" panose="020E0502030308020204" pitchFamily="34" charset="0"/>
                <a:cs typeface="Times New Roman"/>
              </a:rPr>
              <a:t>b</a:t>
            </a:r>
            <a:r>
              <a:rPr lang="en-US" b="1" spc="10" dirty="0">
                <a:latin typeface="Maiandra GD" panose="020E0502030308020204" pitchFamily="34" charset="0"/>
                <a:cs typeface="Times New Roman"/>
              </a:rPr>
              <a:t>e</a:t>
            </a:r>
            <a:r>
              <a:rPr lang="en-US" b="1" spc="-50" dirty="0">
                <a:latin typeface="Maiandra GD" panose="020E0502030308020204" pitchFamily="34" charset="0"/>
                <a:cs typeface="Times New Roman"/>
              </a:rPr>
              <a:t> </a:t>
            </a:r>
            <a:r>
              <a:rPr lang="en-US" b="1" spc="-105" dirty="0">
                <a:latin typeface="Maiandra GD" panose="020E0502030308020204" pitchFamily="34" charset="0"/>
                <a:cs typeface="Times New Roman"/>
              </a:rPr>
              <a:t>g</a:t>
            </a:r>
            <a:r>
              <a:rPr lang="en-US" b="1" spc="10" dirty="0">
                <a:latin typeface="Maiandra GD" panose="020E0502030308020204" pitchFamily="34" charset="0"/>
                <a:cs typeface="Times New Roman"/>
              </a:rPr>
              <a:t>rea</a:t>
            </a:r>
            <a:r>
              <a:rPr lang="en-US" b="1" spc="35" dirty="0">
                <a:latin typeface="Maiandra GD" panose="020E0502030308020204" pitchFamily="34" charset="0"/>
                <a:cs typeface="Times New Roman"/>
              </a:rPr>
              <a:t>t</a:t>
            </a:r>
            <a:r>
              <a:rPr lang="en-US" b="1" spc="10" dirty="0">
                <a:latin typeface="Maiandra GD" panose="020E0502030308020204" pitchFamily="34" charset="0"/>
                <a:cs typeface="Times New Roman"/>
              </a:rPr>
              <a:t>er</a:t>
            </a:r>
            <a:r>
              <a:rPr lang="en-US" b="1" spc="20" dirty="0">
                <a:latin typeface="Maiandra GD" panose="020E0502030308020204" pitchFamily="34" charset="0"/>
                <a:cs typeface="Times New Roman"/>
              </a:rPr>
              <a:t> </a:t>
            </a:r>
            <a:r>
              <a:rPr lang="en-US" b="1" spc="40" dirty="0">
                <a:latin typeface="Maiandra GD" panose="020E0502030308020204" pitchFamily="34" charset="0"/>
                <a:cs typeface="Times New Roman"/>
              </a:rPr>
              <a:t>th</a:t>
            </a:r>
            <a:r>
              <a:rPr lang="en-US" b="1" spc="10" dirty="0">
                <a:latin typeface="Maiandra GD" panose="020E0502030308020204" pitchFamily="34" charset="0"/>
                <a:cs typeface="Times New Roman"/>
              </a:rPr>
              <a:t>an</a:t>
            </a:r>
            <a:r>
              <a:rPr lang="en-US" b="1" spc="-170" dirty="0">
                <a:latin typeface="Maiandra GD" panose="020E0502030308020204" pitchFamily="34" charset="0"/>
                <a:cs typeface="Times New Roman"/>
              </a:rPr>
              <a:t> </a:t>
            </a:r>
            <a:r>
              <a:rPr lang="en-US" b="1" spc="40" dirty="0">
                <a:latin typeface="Maiandra GD" panose="020E0502030308020204" pitchFamily="34" charset="0"/>
                <a:cs typeface="Times New Roman"/>
              </a:rPr>
              <a:t>th</a:t>
            </a:r>
            <a:r>
              <a:rPr lang="en-US" b="1" spc="5" dirty="0">
                <a:latin typeface="Maiandra GD" panose="020E0502030308020204" pitchFamily="34" charset="0"/>
                <a:cs typeface="Times New Roman"/>
              </a:rPr>
              <a:t>at  </a:t>
            </a:r>
            <a:r>
              <a:rPr lang="en-US" b="1" spc="25" dirty="0">
                <a:latin typeface="Maiandra GD" panose="020E0502030308020204" pitchFamily="34" charset="0"/>
                <a:cs typeface="Times New Roman"/>
              </a:rPr>
              <a:t>of</a:t>
            </a:r>
            <a:r>
              <a:rPr lang="en-US" b="1" spc="-60" dirty="0">
                <a:latin typeface="Maiandra GD" panose="020E0502030308020204" pitchFamily="34" charset="0"/>
                <a:cs typeface="Times New Roman"/>
              </a:rPr>
              <a:t> </a:t>
            </a:r>
            <a:r>
              <a:rPr lang="en-US" b="1" spc="30" dirty="0">
                <a:latin typeface="Maiandra GD" panose="020E0502030308020204" pitchFamily="34" charset="0"/>
                <a:cs typeface="Times New Roman"/>
              </a:rPr>
              <a:t>only</a:t>
            </a:r>
            <a:r>
              <a:rPr lang="en-US" b="1" spc="-165" dirty="0">
                <a:latin typeface="Maiandra GD" panose="020E0502030308020204" pitchFamily="34" charset="0"/>
                <a:cs typeface="Times New Roman"/>
              </a:rPr>
              <a:t> </a:t>
            </a:r>
            <a:r>
              <a:rPr lang="en-US" b="1" spc="30" dirty="0">
                <a:latin typeface="Maiandra GD" panose="020E0502030308020204" pitchFamily="34" charset="0"/>
                <a:cs typeface="Times New Roman"/>
              </a:rPr>
              <a:t>the</a:t>
            </a:r>
            <a:r>
              <a:rPr lang="en-US" b="1" spc="-125" dirty="0">
                <a:latin typeface="Maiandra GD" panose="020E0502030308020204" pitchFamily="34" charset="0"/>
                <a:cs typeface="Times New Roman"/>
              </a:rPr>
              <a:t> </a:t>
            </a:r>
            <a:r>
              <a:rPr lang="en-US" b="1" spc="5" dirty="0">
                <a:latin typeface="Maiandra GD" panose="020E0502030308020204" pitchFamily="34" charset="0"/>
                <a:cs typeface="Times New Roman"/>
              </a:rPr>
              <a:t>ground</a:t>
            </a:r>
            <a:r>
              <a:rPr lang="en-US" b="1" spc="-95" dirty="0">
                <a:latin typeface="Maiandra GD" panose="020E0502030308020204" pitchFamily="34" charset="0"/>
                <a:cs typeface="Times New Roman"/>
              </a:rPr>
              <a:t> </a:t>
            </a:r>
            <a:r>
              <a:rPr lang="en-US" b="1" spc="10" dirty="0">
                <a:latin typeface="Maiandra GD" panose="020E0502030308020204" pitchFamily="34" charset="0"/>
                <a:cs typeface="Times New Roman"/>
              </a:rPr>
              <a:t>state.</a:t>
            </a:r>
            <a:endParaRPr lang="en-US" b="1" dirty="0">
              <a:latin typeface="Maiandra GD" panose="020E0502030308020204" pitchFamily="34" charset="0"/>
              <a:cs typeface="Times New Roman"/>
            </a:endParaRPr>
          </a:p>
        </p:txBody>
      </p:sp>
    </p:spTree>
    <p:extLst>
      <p:ext uri="{BB962C8B-B14F-4D97-AF65-F5344CB8AC3E}">
        <p14:creationId xmlns:p14="http://schemas.microsoft.com/office/powerpoint/2010/main" val="270053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951BACAF-53F0-4245-93F3-E5A71B71929E}"/>
              </a:ext>
            </a:extLst>
          </p:cNvPr>
          <p:cNvSpPr/>
          <p:nvPr/>
        </p:nvSpPr>
        <p:spPr>
          <a:xfrm>
            <a:off x="162023" y="340151"/>
            <a:ext cx="6838950" cy="4314825"/>
          </a:xfrm>
          <a:prstGeom prst="rect">
            <a:avLst/>
          </a:prstGeom>
          <a:blipFill>
            <a:blip r:embed="rId2" cstate="print"/>
            <a:stretch>
              <a:fillRect/>
            </a:stretch>
          </a:blipFill>
        </p:spPr>
        <p:txBody>
          <a:bodyPr wrap="square" lIns="0" tIns="0" rIns="0" bIns="0" rtlCol="0"/>
          <a:lstStyle/>
          <a:p>
            <a:endParaRPr b="1" dirty="0">
              <a:latin typeface="Maiandra GD" panose="020E0502030308020204" pitchFamily="34" charset="0"/>
            </a:endParaRPr>
          </a:p>
        </p:txBody>
      </p:sp>
      <p:sp>
        <p:nvSpPr>
          <p:cNvPr id="3" name="object 6">
            <a:extLst>
              <a:ext uri="{FF2B5EF4-FFF2-40B4-BE49-F238E27FC236}">
                <a16:creationId xmlns:a16="http://schemas.microsoft.com/office/drawing/2014/main" id="{D9ECBDDE-5554-4B09-A534-C0D91985D4F0}"/>
              </a:ext>
            </a:extLst>
          </p:cNvPr>
          <p:cNvSpPr/>
          <p:nvPr/>
        </p:nvSpPr>
        <p:spPr>
          <a:xfrm>
            <a:off x="5965399" y="485873"/>
            <a:ext cx="5962650" cy="1438275"/>
          </a:xfrm>
          <a:prstGeom prst="rect">
            <a:avLst/>
          </a:prstGeom>
          <a:blipFill>
            <a:blip r:embed="rId3" cstate="print"/>
            <a:stretch>
              <a:fillRect/>
            </a:stretch>
          </a:blipFill>
        </p:spPr>
        <p:txBody>
          <a:bodyPr wrap="square" lIns="0" tIns="0" rIns="0" bIns="0" rtlCol="0"/>
          <a:lstStyle/>
          <a:p>
            <a:endParaRPr b="1">
              <a:latin typeface="Maiandra GD" panose="020E0502030308020204" pitchFamily="34" charset="0"/>
            </a:endParaRPr>
          </a:p>
        </p:txBody>
      </p:sp>
      <p:sp>
        <p:nvSpPr>
          <p:cNvPr id="4" name="Rectangle 3">
            <a:extLst>
              <a:ext uri="{FF2B5EF4-FFF2-40B4-BE49-F238E27FC236}">
                <a16:creationId xmlns:a16="http://schemas.microsoft.com/office/drawing/2014/main" id="{BE6A3CAE-CF12-449F-9ECB-81A385155A73}"/>
              </a:ext>
            </a:extLst>
          </p:cNvPr>
          <p:cNvSpPr/>
          <p:nvPr/>
        </p:nvSpPr>
        <p:spPr>
          <a:xfrm>
            <a:off x="7167513" y="2143345"/>
            <a:ext cx="4248347" cy="2790508"/>
          </a:xfrm>
          <a:prstGeom prst="rect">
            <a:avLst/>
          </a:prstGeom>
        </p:spPr>
        <p:txBody>
          <a:bodyPr wrap="square">
            <a:spAutoFit/>
          </a:bodyPr>
          <a:lstStyle/>
          <a:p>
            <a:pPr marL="374650" indent="-286385">
              <a:lnSpc>
                <a:spcPct val="100000"/>
              </a:lnSpc>
              <a:spcBef>
                <a:spcPts val="125"/>
              </a:spcBef>
              <a:buFont typeface="Wingdings"/>
              <a:buChar char=""/>
              <a:tabLst>
                <a:tab pos="374650" algn="l"/>
                <a:tab pos="375285" algn="l"/>
              </a:tabLst>
            </a:pPr>
            <a:r>
              <a:rPr lang="en-US" b="1" spc="10" dirty="0">
                <a:latin typeface="Maiandra GD" panose="020E0502030308020204" pitchFamily="34" charset="0"/>
                <a:cs typeface="Calibri"/>
              </a:rPr>
              <a:t>La3+ </a:t>
            </a:r>
            <a:r>
              <a:rPr lang="en-US" b="1" spc="-5" dirty="0">
                <a:latin typeface="Maiandra GD" panose="020E0502030308020204" pitchFamily="34" charset="0"/>
                <a:cs typeface="Calibri"/>
              </a:rPr>
              <a:t>is </a:t>
            </a:r>
            <a:r>
              <a:rPr lang="en-US" b="1" spc="5" dirty="0">
                <a:latin typeface="Maiandra GD" panose="020E0502030308020204" pitchFamily="34" charset="0"/>
                <a:cs typeface="Calibri"/>
              </a:rPr>
              <a:t>diamagnetic </a:t>
            </a:r>
            <a:r>
              <a:rPr lang="en-US" b="1" dirty="0">
                <a:latin typeface="Maiandra GD" panose="020E0502030308020204" pitchFamily="34" charset="0"/>
                <a:cs typeface="Calibri"/>
              </a:rPr>
              <a:t>(due </a:t>
            </a:r>
            <a:r>
              <a:rPr lang="en-US" b="1" spc="10" dirty="0">
                <a:latin typeface="Maiandra GD" panose="020E0502030308020204" pitchFamily="34" charset="0"/>
                <a:cs typeface="Calibri"/>
              </a:rPr>
              <a:t>to</a:t>
            </a:r>
            <a:r>
              <a:rPr lang="en-US" b="1" spc="-215" dirty="0">
                <a:latin typeface="Maiandra GD" panose="020E0502030308020204" pitchFamily="34" charset="0"/>
                <a:cs typeface="Calibri"/>
              </a:rPr>
              <a:t> </a:t>
            </a:r>
            <a:r>
              <a:rPr lang="en-US" b="1" spc="-5" dirty="0">
                <a:latin typeface="Maiandra GD" panose="020E0502030308020204" pitchFamily="34" charset="0"/>
                <a:cs typeface="Calibri"/>
              </a:rPr>
              <a:t>f</a:t>
            </a:r>
            <a:r>
              <a:rPr lang="en-US" sz="2000" b="1" spc="-7" baseline="24691" dirty="0">
                <a:latin typeface="Maiandra GD" panose="020E0502030308020204" pitchFamily="34" charset="0"/>
                <a:cs typeface="Calibri"/>
              </a:rPr>
              <a:t>0</a:t>
            </a:r>
            <a:r>
              <a:rPr lang="en-US" b="1" spc="-5" dirty="0">
                <a:latin typeface="Maiandra GD" panose="020E0502030308020204" pitchFamily="34" charset="0"/>
                <a:cs typeface="Calibri"/>
              </a:rPr>
              <a:t>).</a:t>
            </a:r>
            <a:endParaRPr lang="en-US" b="1" dirty="0">
              <a:latin typeface="Maiandra GD" panose="020E0502030308020204" pitchFamily="34" charset="0"/>
              <a:cs typeface="Calibri"/>
            </a:endParaRPr>
          </a:p>
          <a:p>
            <a:pPr marL="374650" indent="-286385">
              <a:lnSpc>
                <a:spcPct val="100000"/>
              </a:lnSpc>
              <a:spcBef>
                <a:spcPts val="1580"/>
              </a:spcBef>
              <a:buFont typeface="Wingdings"/>
              <a:buChar char=""/>
              <a:tabLst>
                <a:tab pos="374650" algn="l"/>
                <a:tab pos="375285" algn="l"/>
              </a:tabLst>
            </a:pPr>
            <a:r>
              <a:rPr lang="en-US" b="1" spc="15" dirty="0">
                <a:latin typeface="Maiandra GD" panose="020E0502030308020204" pitchFamily="34" charset="0"/>
                <a:cs typeface="Calibri"/>
              </a:rPr>
              <a:t>Max </a:t>
            </a:r>
            <a:r>
              <a:rPr lang="en-US" b="1" dirty="0">
                <a:latin typeface="Maiandra GD" panose="020E0502030308020204" pitchFamily="34" charset="0"/>
                <a:cs typeface="Calibri"/>
              </a:rPr>
              <a:t>value </a:t>
            </a:r>
            <a:r>
              <a:rPr lang="en-US" b="1" spc="10" dirty="0">
                <a:latin typeface="Maiandra GD" panose="020E0502030308020204" pitchFamily="34" charset="0"/>
                <a:cs typeface="Calibri"/>
              </a:rPr>
              <a:t>at</a:t>
            </a:r>
            <a:r>
              <a:rPr lang="en-US" b="1" spc="-200" dirty="0">
                <a:latin typeface="Maiandra GD" panose="020E0502030308020204" pitchFamily="34" charset="0"/>
                <a:cs typeface="Calibri"/>
              </a:rPr>
              <a:t> </a:t>
            </a:r>
            <a:r>
              <a:rPr lang="en-US" b="1" spc="-5" dirty="0">
                <a:latin typeface="Maiandra GD" panose="020E0502030308020204" pitchFamily="34" charset="0"/>
                <a:cs typeface="Calibri"/>
              </a:rPr>
              <a:t>Nd.</a:t>
            </a:r>
            <a:endParaRPr lang="en-US" b="1" dirty="0">
              <a:latin typeface="Maiandra GD" panose="020E0502030308020204" pitchFamily="34" charset="0"/>
              <a:cs typeface="Calibri"/>
            </a:endParaRPr>
          </a:p>
          <a:p>
            <a:pPr>
              <a:lnSpc>
                <a:spcPct val="100000"/>
              </a:lnSpc>
              <a:spcBef>
                <a:spcPts val="25"/>
              </a:spcBef>
              <a:buFont typeface="Wingdings"/>
              <a:buChar char=""/>
            </a:pPr>
            <a:endParaRPr lang="en-US" b="1" dirty="0">
              <a:latin typeface="Maiandra GD" panose="020E0502030308020204" pitchFamily="34" charset="0"/>
              <a:cs typeface="Calibri"/>
            </a:endParaRPr>
          </a:p>
          <a:p>
            <a:pPr marL="374650" indent="-286385">
              <a:lnSpc>
                <a:spcPct val="100000"/>
              </a:lnSpc>
              <a:spcBef>
                <a:spcPts val="5"/>
              </a:spcBef>
              <a:buFont typeface="Wingdings"/>
              <a:buChar char=""/>
              <a:tabLst>
                <a:tab pos="374650" algn="l"/>
                <a:tab pos="375285" algn="l"/>
              </a:tabLst>
            </a:pPr>
            <a:r>
              <a:rPr lang="en-US" b="1" spc="-10" dirty="0">
                <a:latin typeface="Maiandra GD" panose="020E0502030308020204" pitchFamily="34" charset="0"/>
                <a:cs typeface="Calibri"/>
              </a:rPr>
              <a:t>Sudden </a:t>
            </a:r>
            <a:r>
              <a:rPr lang="en-US" b="1" spc="-5" dirty="0">
                <a:latin typeface="Maiandra GD" panose="020E0502030308020204" pitchFamily="34" charset="0"/>
                <a:cs typeface="Calibri"/>
              </a:rPr>
              <a:t>drop </a:t>
            </a:r>
            <a:r>
              <a:rPr lang="en-US" b="1" spc="10" dirty="0">
                <a:latin typeface="Maiandra GD" panose="020E0502030308020204" pitchFamily="34" charset="0"/>
                <a:cs typeface="Calibri"/>
              </a:rPr>
              <a:t>to </a:t>
            </a:r>
            <a:r>
              <a:rPr lang="en-US" b="1" spc="20" dirty="0">
                <a:latin typeface="Maiandra GD" panose="020E0502030308020204" pitchFamily="34" charset="0"/>
                <a:cs typeface="Calibri"/>
              </a:rPr>
              <a:t>1.47 </a:t>
            </a:r>
            <a:r>
              <a:rPr lang="en-US" b="1" spc="-30" dirty="0">
                <a:latin typeface="Maiandra GD" panose="020E0502030308020204" pitchFamily="34" charset="0"/>
                <a:cs typeface="Calibri"/>
              </a:rPr>
              <a:t>for</a:t>
            </a:r>
            <a:r>
              <a:rPr lang="en-US" b="1" spc="-185" dirty="0">
                <a:latin typeface="Maiandra GD" panose="020E0502030308020204" pitchFamily="34" charset="0"/>
                <a:cs typeface="Calibri"/>
              </a:rPr>
              <a:t> </a:t>
            </a:r>
            <a:r>
              <a:rPr lang="en-US" b="1" spc="10" dirty="0">
                <a:latin typeface="Maiandra GD" panose="020E0502030308020204" pitchFamily="34" charset="0"/>
                <a:cs typeface="Calibri"/>
              </a:rPr>
              <a:t>Sm.</a:t>
            </a:r>
            <a:endParaRPr lang="en-US" b="1" dirty="0">
              <a:latin typeface="Maiandra GD" panose="020E0502030308020204" pitchFamily="34" charset="0"/>
              <a:cs typeface="Calibri"/>
            </a:endParaRPr>
          </a:p>
          <a:p>
            <a:pPr>
              <a:lnSpc>
                <a:spcPct val="100000"/>
              </a:lnSpc>
              <a:spcBef>
                <a:spcPts val="25"/>
              </a:spcBef>
              <a:buFont typeface="Wingdings"/>
              <a:buChar char=""/>
            </a:pPr>
            <a:endParaRPr lang="en-US" b="1" dirty="0">
              <a:latin typeface="Maiandra GD" panose="020E0502030308020204" pitchFamily="34" charset="0"/>
              <a:cs typeface="Calibri"/>
            </a:endParaRPr>
          </a:p>
          <a:p>
            <a:pPr marL="374650" marR="30480" indent="-286385">
              <a:lnSpc>
                <a:spcPct val="100000"/>
              </a:lnSpc>
              <a:buFont typeface="Wingdings"/>
              <a:buChar char=""/>
              <a:tabLst>
                <a:tab pos="374650" algn="l"/>
                <a:tab pos="375285" algn="l"/>
              </a:tabLst>
            </a:pPr>
            <a:r>
              <a:rPr lang="en-US" b="1" spc="-5" dirty="0">
                <a:latin typeface="Maiandra GD" panose="020E0502030308020204" pitchFamily="34" charset="0"/>
                <a:cs typeface="Calibri"/>
              </a:rPr>
              <a:t>Increases </a:t>
            </a:r>
            <a:r>
              <a:rPr lang="en-US" b="1" spc="10" dirty="0">
                <a:latin typeface="Maiandra GD" panose="020E0502030308020204" pitchFamily="34" charset="0"/>
                <a:cs typeface="Calibri"/>
              </a:rPr>
              <a:t>again </a:t>
            </a:r>
            <a:r>
              <a:rPr lang="en-US" b="1" spc="-10" dirty="0">
                <a:latin typeface="Maiandra GD" panose="020E0502030308020204" pitchFamily="34" charset="0"/>
                <a:cs typeface="Calibri"/>
              </a:rPr>
              <a:t>reaching </a:t>
            </a:r>
            <a:r>
              <a:rPr lang="en-US" b="1" spc="25" dirty="0">
                <a:latin typeface="Maiandra GD" panose="020E0502030308020204" pitchFamily="34" charset="0"/>
                <a:cs typeface="Calibri"/>
              </a:rPr>
              <a:t>max </a:t>
            </a:r>
            <a:r>
              <a:rPr lang="en-US" b="1" dirty="0">
                <a:latin typeface="Maiandra GD" panose="020E0502030308020204" pitchFamily="34" charset="0"/>
                <a:cs typeface="Calibri"/>
              </a:rPr>
              <a:t>value </a:t>
            </a:r>
            <a:r>
              <a:rPr lang="en-US" b="1" spc="-30" dirty="0">
                <a:latin typeface="Maiandra GD" panose="020E0502030308020204" pitchFamily="34" charset="0"/>
                <a:cs typeface="Calibri"/>
              </a:rPr>
              <a:t>for</a:t>
            </a:r>
            <a:r>
              <a:rPr lang="en-US" b="1" spc="-215" dirty="0">
                <a:latin typeface="Maiandra GD" panose="020E0502030308020204" pitchFamily="34" charset="0"/>
                <a:cs typeface="Calibri"/>
              </a:rPr>
              <a:t> </a:t>
            </a:r>
            <a:r>
              <a:rPr lang="en-US" b="1" spc="25" dirty="0">
                <a:latin typeface="Maiandra GD" panose="020E0502030308020204" pitchFamily="34" charset="0"/>
                <a:cs typeface="Calibri"/>
              </a:rPr>
              <a:t>Dy  </a:t>
            </a:r>
            <a:r>
              <a:rPr lang="en-US" b="1" spc="5" dirty="0">
                <a:latin typeface="Maiandra GD" panose="020E0502030308020204" pitchFamily="34" charset="0"/>
                <a:cs typeface="Calibri"/>
              </a:rPr>
              <a:t>and</a:t>
            </a:r>
            <a:r>
              <a:rPr lang="en-US" b="1" spc="-25" dirty="0">
                <a:latin typeface="Maiandra GD" panose="020E0502030308020204" pitchFamily="34" charset="0"/>
                <a:cs typeface="Calibri"/>
              </a:rPr>
              <a:t> </a:t>
            </a:r>
            <a:r>
              <a:rPr lang="en-US" b="1" spc="5" dirty="0">
                <a:latin typeface="Maiandra GD" panose="020E0502030308020204" pitchFamily="34" charset="0"/>
                <a:cs typeface="Calibri"/>
              </a:rPr>
              <a:t>Ho.</a:t>
            </a:r>
            <a:endParaRPr lang="en-US" b="1" dirty="0">
              <a:latin typeface="Maiandra GD" panose="020E0502030308020204" pitchFamily="34" charset="0"/>
              <a:cs typeface="Calibri"/>
            </a:endParaRPr>
          </a:p>
          <a:p>
            <a:pPr>
              <a:lnSpc>
                <a:spcPct val="100000"/>
              </a:lnSpc>
              <a:spcBef>
                <a:spcPts val="30"/>
              </a:spcBef>
              <a:buFont typeface="Wingdings"/>
              <a:buChar char=""/>
            </a:pPr>
            <a:endParaRPr lang="en-US" b="1" dirty="0">
              <a:latin typeface="Maiandra GD" panose="020E0502030308020204" pitchFamily="34" charset="0"/>
              <a:cs typeface="Calibri"/>
            </a:endParaRPr>
          </a:p>
          <a:p>
            <a:pPr marL="374650" indent="-286385">
              <a:lnSpc>
                <a:spcPct val="100000"/>
              </a:lnSpc>
              <a:buFont typeface="Wingdings"/>
              <a:buChar char=""/>
              <a:tabLst>
                <a:tab pos="374650" algn="l"/>
                <a:tab pos="375285" algn="l"/>
              </a:tabLst>
            </a:pPr>
            <a:r>
              <a:rPr lang="en-US" b="1" spc="-25" dirty="0">
                <a:latin typeface="Maiandra GD" panose="020E0502030308020204" pitchFamily="34" charset="0"/>
                <a:cs typeface="Calibri"/>
              </a:rPr>
              <a:t>Touching </a:t>
            </a:r>
            <a:r>
              <a:rPr lang="en-US" b="1" spc="-20" dirty="0">
                <a:latin typeface="Maiandra GD" panose="020E0502030308020204" pitchFamily="34" charset="0"/>
                <a:cs typeface="Calibri"/>
              </a:rPr>
              <a:t>zero </a:t>
            </a:r>
            <a:r>
              <a:rPr lang="en-US" b="1" spc="10" dirty="0">
                <a:latin typeface="Maiandra GD" panose="020E0502030308020204" pitchFamily="34" charset="0"/>
                <a:cs typeface="Calibri"/>
              </a:rPr>
              <a:t>at </a:t>
            </a:r>
            <a:r>
              <a:rPr lang="en-US" b="1" spc="-5" dirty="0">
                <a:latin typeface="Maiandra GD" panose="020E0502030308020204" pitchFamily="34" charset="0"/>
                <a:cs typeface="Calibri"/>
              </a:rPr>
              <a:t>Lu </a:t>
            </a:r>
            <a:r>
              <a:rPr lang="en-US" b="1" spc="5" dirty="0">
                <a:latin typeface="Maiandra GD" panose="020E0502030308020204" pitchFamily="34" charset="0"/>
                <a:cs typeface="Calibri"/>
              </a:rPr>
              <a:t>(f14</a:t>
            </a:r>
            <a:r>
              <a:rPr lang="en-US" b="1" spc="-60" dirty="0">
                <a:latin typeface="Maiandra GD" panose="020E0502030308020204" pitchFamily="34" charset="0"/>
                <a:cs typeface="Calibri"/>
              </a:rPr>
              <a:t> </a:t>
            </a:r>
            <a:r>
              <a:rPr lang="en-US" b="1" spc="-15" dirty="0">
                <a:latin typeface="Maiandra GD" panose="020E0502030308020204" pitchFamily="34" charset="0"/>
                <a:cs typeface="Calibri"/>
              </a:rPr>
              <a:t>electron).</a:t>
            </a:r>
            <a:endParaRPr lang="en-US" b="1" dirty="0">
              <a:latin typeface="Maiandra GD" panose="020E0502030308020204" pitchFamily="34" charset="0"/>
              <a:cs typeface="Calibri"/>
            </a:endParaRPr>
          </a:p>
        </p:txBody>
      </p:sp>
    </p:spTree>
    <p:extLst>
      <p:ext uri="{BB962C8B-B14F-4D97-AF65-F5344CB8AC3E}">
        <p14:creationId xmlns:p14="http://schemas.microsoft.com/office/powerpoint/2010/main" val="163863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6D7205CB-7685-4AFC-8D27-F8A961E6D9A9}"/>
              </a:ext>
            </a:extLst>
          </p:cNvPr>
          <p:cNvSpPr/>
          <p:nvPr/>
        </p:nvSpPr>
        <p:spPr>
          <a:xfrm>
            <a:off x="228993" y="236913"/>
            <a:ext cx="5505450" cy="3192087"/>
          </a:xfrm>
          <a:prstGeom prst="rect">
            <a:avLst/>
          </a:prstGeom>
          <a:blipFill>
            <a:blip r:embed="rId2" cstate="print"/>
            <a:stretch>
              <a:fillRect/>
            </a:stretch>
          </a:blipFill>
        </p:spPr>
        <p:txBody>
          <a:bodyPr wrap="square" lIns="0" tIns="0" rIns="0" bIns="0" rtlCol="0"/>
          <a:lstStyle/>
          <a:p>
            <a:endParaRPr b="1" dirty="0">
              <a:latin typeface="Maiandra GD" panose="020E0502030308020204" pitchFamily="34" charset="0"/>
            </a:endParaRPr>
          </a:p>
        </p:txBody>
      </p:sp>
      <p:sp>
        <p:nvSpPr>
          <p:cNvPr id="3" name="Rectangle 2">
            <a:extLst>
              <a:ext uri="{FF2B5EF4-FFF2-40B4-BE49-F238E27FC236}">
                <a16:creationId xmlns:a16="http://schemas.microsoft.com/office/drawing/2014/main" id="{D9957EA8-0C34-47E2-9628-0C4FAB0BA852}"/>
              </a:ext>
            </a:extLst>
          </p:cNvPr>
          <p:cNvSpPr/>
          <p:nvPr/>
        </p:nvSpPr>
        <p:spPr>
          <a:xfrm>
            <a:off x="5954598" y="1025460"/>
            <a:ext cx="6096000" cy="2308324"/>
          </a:xfrm>
          <a:prstGeom prst="rect">
            <a:avLst/>
          </a:prstGeom>
        </p:spPr>
        <p:txBody>
          <a:bodyPr>
            <a:spAutoFit/>
          </a:bodyPr>
          <a:lstStyle/>
          <a:p>
            <a:pPr marL="298450" marR="5080" indent="-285750" algn="just">
              <a:lnSpc>
                <a:spcPct val="100400"/>
              </a:lnSpc>
              <a:spcBef>
                <a:spcPts val="90"/>
              </a:spcBef>
              <a:buFont typeface="Arial"/>
              <a:buChar char="•"/>
              <a:tabLst>
                <a:tab pos="298450" algn="l"/>
              </a:tabLst>
            </a:pPr>
            <a:r>
              <a:rPr lang="en-US" b="1" spc="10" dirty="0">
                <a:latin typeface="Maiandra GD" panose="020E0502030308020204" pitchFamily="34" charset="0"/>
                <a:cs typeface="Calibri"/>
              </a:rPr>
              <a:t>The </a:t>
            </a:r>
            <a:r>
              <a:rPr lang="en-US" b="1" dirty="0">
                <a:latin typeface="Maiandra GD" panose="020E0502030308020204" pitchFamily="34" charset="0"/>
                <a:cs typeface="Calibri"/>
              </a:rPr>
              <a:t>absorption </a:t>
            </a:r>
            <a:r>
              <a:rPr lang="en-US" b="1" spc="-10" dirty="0">
                <a:latin typeface="Maiandra GD" panose="020E0502030308020204" pitchFamily="34" charset="0"/>
                <a:cs typeface="Calibri"/>
              </a:rPr>
              <a:t>spectra </a:t>
            </a:r>
            <a:r>
              <a:rPr lang="en-US" b="1" dirty="0">
                <a:latin typeface="Maiandra GD" panose="020E0502030308020204" pitchFamily="34" charset="0"/>
                <a:cs typeface="Calibri"/>
              </a:rPr>
              <a:t>of </a:t>
            </a:r>
            <a:r>
              <a:rPr lang="en-US" b="1" spc="10" dirty="0">
                <a:latin typeface="Maiandra GD" panose="020E0502030308020204" pitchFamily="34" charset="0"/>
                <a:cs typeface="Calibri"/>
              </a:rPr>
              <a:t>the</a:t>
            </a:r>
            <a:r>
              <a:rPr lang="en-US" b="1" spc="-140" dirty="0">
                <a:latin typeface="Maiandra GD" panose="020E0502030308020204" pitchFamily="34" charset="0"/>
                <a:cs typeface="Calibri"/>
              </a:rPr>
              <a:t> </a:t>
            </a:r>
            <a:r>
              <a:rPr lang="en-US" b="1" spc="-10" dirty="0">
                <a:latin typeface="Maiandra GD" panose="020E0502030308020204" pitchFamily="34" charset="0"/>
                <a:cs typeface="Calibri"/>
              </a:rPr>
              <a:t>compounds  </a:t>
            </a:r>
            <a:r>
              <a:rPr lang="en-US" b="1" spc="5" dirty="0">
                <a:latin typeface="Maiandra GD" panose="020E0502030308020204" pitchFamily="34" charset="0"/>
                <a:cs typeface="Calibri"/>
              </a:rPr>
              <a:t>of </a:t>
            </a:r>
            <a:r>
              <a:rPr lang="en-US" b="1" spc="-10" dirty="0">
                <a:latin typeface="Maiandra GD" panose="020E0502030308020204" pitchFamily="34" charset="0"/>
                <a:cs typeface="Calibri"/>
              </a:rPr>
              <a:t>trivalent </a:t>
            </a:r>
            <a:r>
              <a:rPr lang="en-US" b="1" spc="-20" dirty="0">
                <a:latin typeface="Maiandra GD" panose="020E0502030308020204" pitchFamily="34" charset="0"/>
                <a:cs typeface="Calibri"/>
              </a:rPr>
              <a:t>Ln </a:t>
            </a:r>
            <a:r>
              <a:rPr lang="en-US" b="1" spc="-5" dirty="0">
                <a:latin typeface="Maiandra GD" panose="020E0502030308020204" pitchFamily="34" charset="0"/>
                <a:cs typeface="Calibri"/>
              </a:rPr>
              <a:t>ions </a:t>
            </a:r>
            <a:r>
              <a:rPr lang="en-US" b="1" spc="-10" dirty="0">
                <a:latin typeface="Maiandra GD" panose="020E0502030308020204" pitchFamily="34" charset="0"/>
                <a:cs typeface="Calibri"/>
              </a:rPr>
              <a:t>show </a:t>
            </a:r>
            <a:r>
              <a:rPr lang="en-US" b="1" spc="-15" dirty="0">
                <a:latin typeface="Maiandra GD" panose="020E0502030308020204" pitchFamily="34" charset="0"/>
                <a:cs typeface="Calibri"/>
              </a:rPr>
              <a:t>sharp line </a:t>
            </a:r>
            <a:r>
              <a:rPr lang="en-US" b="1" spc="-30" dirty="0">
                <a:latin typeface="Maiandra GD" panose="020E0502030308020204" pitchFamily="34" charset="0"/>
                <a:cs typeface="Calibri"/>
              </a:rPr>
              <a:t>like  </a:t>
            </a:r>
            <a:r>
              <a:rPr lang="en-US" b="1" dirty="0">
                <a:latin typeface="Maiandra GD" panose="020E0502030308020204" pitchFamily="34" charset="0"/>
                <a:cs typeface="Calibri"/>
              </a:rPr>
              <a:t>bands </a:t>
            </a:r>
            <a:r>
              <a:rPr lang="en-US" b="1" spc="-10" dirty="0">
                <a:latin typeface="Maiandra GD" panose="020E0502030308020204" pitchFamily="34" charset="0"/>
                <a:cs typeface="Calibri"/>
              </a:rPr>
              <a:t>(fainter </a:t>
            </a:r>
            <a:r>
              <a:rPr lang="en-US" b="1" dirty="0">
                <a:latin typeface="Maiandra GD" panose="020E0502030308020204" pitchFamily="34" charset="0"/>
                <a:cs typeface="Calibri"/>
              </a:rPr>
              <a:t>color </a:t>
            </a:r>
            <a:r>
              <a:rPr lang="en-US" b="1" spc="-20" dirty="0">
                <a:latin typeface="Maiandra GD" panose="020E0502030308020204" pitchFamily="34" charset="0"/>
                <a:cs typeface="Calibri"/>
              </a:rPr>
              <a:t>comparative </a:t>
            </a:r>
            <a:r>
              <a:rPr lang="en-US" b="1" spc="5" dirty="0">
                <a:latin typeface="Maiandra GD" panose="020E0502030308020204" pitchFamily="34" charset="0"/>
                <a:cs typeface="Calibri"/>
              </a:rPr>
              <a:t>to </a:t>
            </a:r>
            <a:r>
              <a:rPr lang="en-US" b="1" spc="-15" dirty="0">
                <a:latin typeface="Maiandra GD" panose="020E0502030308020204" pitchFamily="34" charset="0"/>
                <a:cs typeface="Calibri"/>
              </a:rPr>
              <a:t>TMs)  in </a:t>
            </a:r>
            <a:r>
              <a:rPr lang="en-US" b="1" spc="5" dirty="0">
                <a:latin typeface="Maiandra GD" panose="020E0502030308020204" pitchFamily="34" charset="0"/>
                <a:cs typeface="Calibri"/>
              </a:rPr>
              <a:t>the </a:t>
            </a:r>
            <a:r>
              <a:rPr lang="en-US" b="1" spc="-90" dirty="0">
                <a:latin typeface="Maiandra GD" panose="020E0502030308020204" pitchFamily="34" charset="0"/>
                <a:cs typeface="Calibri"/>
              </a:rPr>
              <a:t>U.V., </a:t>
            </a:r>
            <a:r>
              <a:rPr lang="en-US" b="1" spc="-15" dirty="0">
                <a:latin typeface="Maiandra GD" panose="020E0502030308020204" pitchFamily="34" charset="0"/>
                <a:cs typeface="Calibri"/>
              </a:rPr>
              <a:t>visible </a:t>
            </a:r>
            <a:r>
              <a:rPr lang="en-US" b="1" dirty="0">
                <a:latin typeface="Maiandra GD" panose="020E0502030308020204" pitchFamily="34" charset="0"/>
                <a:cs typeface="Calibri"/>
              </a:rPr>
              <a:t>or </a:t>
            </a:r>
            <a:r>
              <a:rPr lang="en-US" b="1" spc="15" dirty="0">
                <a:latin typeface="Maiandra GD" panose="020E0502030308020204" pitchFamily="34" charset="0"/>
                <a:cs typeface="Calibri"/>
              </a:rPr>
              <a:t>near </a:t>
            </a:r>
            <a:r>
              <a:rPr lang="en-US" b="1" spc="-10" dirty="0">
                <a:latin typeface="Maiandra GD" panose="020E0502030308020204" pitchFamily="34" charset="0"/>
                <a:cs typeface="Calibri"/>
              </a:rPr>
              <a:t>infrared  </a:t>
            </a:r>
            <a:r>
              <a:rPr lang="en-US" b="1" dirty="0">
                <a:latin typeface="Maiandra GD" panose="020E0502030308020204" pitchFamily="34" charset="0"/>
                <a:cs typeface="Calibri"/>
              </a:rPr>
              <a:t>regions.</a:t>
            </a:r>
          </a:p>
          <a:p>
            <a:pPr>
              <a:lnSpc>
                <a:spcPct val="100000"/>
              </a:lnSpc>
              <a:spcBef>
                <a:spcPts val="10"/>
              </a:spcBef>
              <a:buFont typeface="Arial"/>
              <a:buChar char="•"/>
            </a:pPr>
            <a:endParaRPr lang="en-US" b="1" dirty="0">
              <a:latin typeface="Maiandra GD" panose="020E0502030308020204" pitchFamily="34" charset="0"/>
              <a:cs typeface="Calibri"/>
            </a:endParaRPr>
          </a:p>
          <a:p>
            <a:pPr marL="298450" marR="6350" indent="-285750" algn="just">
              <a:lnSpc>
                <a:spcPct val="100400"/>
              </a:lnSpc>
              <a:buFont typeface="Arial"/>
              <a:buChar char="•"/>
              <a:tabLst>
                <a:tab pos="298450" algn="l"/>
              </a:tabLst>
            </a:pPr>
            <a:r>
              <a:rPr lang="en-US" b="1" spc="10" dirty="0">
                <a:latin typeface="Maiandra GD" panose="020E0502030308020204" pitchFamily="34" charset="0"/>
                <a:cs typeface="Calibri"/>
              </a:rPr>
              <a:t>The </a:t>
            </a:r>
            <a:r>
              <a:rPr lang="en-US" b="1" dirty="0">
                <a:latin typeface="Maiandra GD" panose="020E0502030308020204" pitchFamily="34" charset="0"/>
                <a:cs typeface="Calibri"/>
              </a:rPr>
              <a:t>bands </a:t>
            </a:r>
            <a:r>
              <a:rPr lang="en-US" b="1" spc="-15" dirty="0">
                <a:latin typeface="Maiandra GD" panose="020E0502030308020204" pitchFamily="34" charset="0"/>
                <a:cs typeface="Calibri"/>
              </a:rPr>
              <a:t>are </a:t>
            </a:r>
            <a:r>
              <a:rPr lang="en-US" b="1" spc="15" dirty="0">
                <a:latin typeface="Maiandra GD" panose="020E0502030308020204" pitchFamily="34" charset="0"/>
                <a:cs typeface="Calibri"/>
              </a:rPr>
              <a:t>so </a:t>
            </a:r>
            <a:r>
              <a:rPr lang="en-US" b="1" dirty="0">
                <a:latin typeface="Maiandra GD" panose="020E0502030308020204" pitchFamily="34" charset="0"/>
                <a:cs typeface="Calibri"/>
              </a:rPr>
              <a:t>sharp </a:t>
            </a:r>
            <a:r>
              <a:rPr lang="en-US" b="1" spc="-5" dirty="0">
                <a:latin typeface="Maiandra GD" panose="020E0502030308020204" pitchFamily="34" charset="0"/>
                <a:cs typeface="Calibri"/>
              </a:rPr>
              <a:t>that </a:t>
            </a:r>
            <a:r>
              <a:rPr lang="en-US" b="1" spc="5" dirty="0">
                <a:latin typeface="Maiandra GD" panose="020E0502030308020204" pitchFamily="34" charset="0"/>
                <a:cs typeface="Calibri"/>
              </a:rPr>
              <a:t>they </a:t>
            </a:r>
            <a:r>
              <a:rPr lang="en-US" b="1" spc="-15" dirty="0">
                <a:latin typeface="Maiandra GD" panose="020E0502030308020204" pitchFamily="34" charset="0"/>
                <a:cs typeface="Calibri"/>
              </a:rPr>
              <a:t>are very  </a:t>
            </a:r>
            <a:r>
              <a:rPr lang="en-US" b="1" spc="10" dirty="0">
                <a:latin typeface="Maiandra GD" panose="020E0502030308020204" pitchFamily="34" charset="0"/>
                <a:cs typeface="Calibri"/>
              </a:rPr>
              <a:t>useful </a:t>
            </a:r>
            <a:r>
              <a:rPr lang="en-US" b="1" spc="-20" dirty="0">
                <a:latin typeface="Maiandra GD" panose="020E0502030308020204" pitchFamily="34" charset="0"/>
                <a:cs typeface="Calibri"/>
              </a:rPr>
              <a:t>for </a:t>
            </a:r>
            <a:r>
              <a:rPr lang="en-US" b="1" spc="-10" dirty="0">
                <a:latin typeface="Maiandra GD" panose="020E0502030308020204" pitchFamily="34" charset="0"/>
                <a:cs typeface="Calibri"/>
              </a:rPr>
              <a:t>characterizing </a:t>
            </a:r>
            <a:r>
              <a:rPr lang="en-US" b="1" spc="10" dirty="0">
                <a:latin typeface="Maiandra GD" panose="020E0502030308020204" pitchFamily="34" charset="0"/>
                <a:cs typeface="Calibri"/>
              </a:rPr>
              <a:t>the </a:t>
            </a:r>
            <a:r>
              <a:rPr lang="en-US" b="1" spc="-10" dirty="0">
                <a:latin typeface="Maiandra GD" panose="020E0502030308020204" pitchFamily="34" charset="0"/>
                <a:cs typeface="Calibri"/>
              </a:rPr>
              <a:t>lanthanides  </a:t>
            </a:r>
            <a:r>
              <a:rPr lang="en-US" b="1" spc="-5" dirty="0">
                <a:latin typeface="Maiandra GD" panose="020E0502030308020204" pitchFamily="34" charset="0"/>
                <a:cs typeface="Calibri"/>
              </a:rPr>
              <a:t>and </a:t>
            </a:r>
            <a:r>
              <a:rPr lang="en-US" b="1" spc="-20" dirty="0">
                <a:latin typeface="Maiandra GD" panose="020E0502030308020204" pitchFamily="34" charset="0"/>
                <a:cs typeface="Calibri"/>
              </a:rPr>
              <a:t>for </a:t>
            </a:r>
            <a:r>
              <a:rPr lang="en-US" b="1" dirty="0">
                <a:latin typeface="Maiandra GD" panose="020E0502030308020204" pitchFamily="34" charset="0"/>
                <a:cs typeface="Calibri"/>
              </a:rPr>
              <a:t>their </a:t>
            </a:r>
            <a:r>
              <a:rPr lang="en-US" b="1" spc="-5" dirty="0">
                <a:latin typeface="Maiandra GD" panose="020E0502030308020204" pitchFamily="34" charset="0"/>
                <a:cs typeface="Calibri"/>
              </a:rPr>
              <a:t>quantitative</a:t>
            </a:r>
            <a:r>
              <a:rPr lang="en-US" b="1" spc="-75" dirty="0">
                <a:latin typeface="Maiandra GD" panose="020E0502030308020204" pitchFamily="34" charset="0"/>
                <a:cs typeface="Calibri"/>
              </a:rPr>
              <a:t> </a:t>
            </a:r>
            <a:r>
              <a:rPr lang="en-US" b="1" spc="5" dirty="0">
                <a:latin typeface="Maiandra GD" panose="020E0502030308020204" pitchFamily="34" charset="0"/>
                <a:cs typeface="Calibri"/>
              </a:rPr>
              <a:t>estimations.</a:t>
            </a:r>
            <a:endParaRPr lang="en-US" b="1" dirty="0">
              <a:latin typeface="Maiandra GD" panose="020E0502030308020204" pitchFamily="34" charset="0"/>
              <a:cs typeface="Calibri"/>
            </a:endParaRPr>
          </a:p>
        </p:txBody>
      </p:sp>
      <p:sp>
        <p:nvSpPr>
          <p:cNvPr id="4" name="object 6">
            <a:extLst>
              <a:ext uri="{FF2B5EF4-FFF2-40B4-BE49-F238E27FC236}">
                <a16:creationId xmlns:a16="http://schemas.microsoft.com/office/drawing/2014/main" id="{32624CBF-5671-479E-B2AB-20D8001E7D0C}"/>
              </a:ext>
            </a:extLst>
          </p:cNvPr>
          <p:cNvSpPr/>
          <p:nvPr/>
        </p:nvSpPr>
        <p:spPr>
          <a:xfrm>
            <a:off x="1321716" y="4319440"/>
            <a:ext cx="9906000" cy="1933575"/>
          </a:xfrm>
          <a:prstGeom prst="rect">
            <a:avLst/>
          </a:prstGeom>
          <a:blipFill>
            <a:blip r:embed="rId3" cstate="print"/>
            <a:stretch>
              <a:fillRect/>
            </a:stretch>
          </a:blipFill>
        </p:spPr>
        <p:txBody>
          <a:bodyPr wrap="square" lIns="0" tIns="0" rIns="0" bIns="0" rtlCol="0"/>
          <a:lstStyle/>
          <a:p>
            <a:endParaRPr b="1" dirty="0">
              <a:latin typeface="Maiandra GD" panose="020E0502030308020204" pitchFamily="34" charset="0"/>
            </a:endParaRPr>
          </a:p>
        </p:txBody>
      </p:sp>
    </p:spTree>
    <p:extLst>
      <p:ext uri="{BB962C8B-B14F-4D97-AF65-F5344CB8AC3E}">
        <p14:creationId xmlns:p14="http://schemas.microsoft.com/office/powerpoint/2010/main" val="3246082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A6CE22-F6E6-4175-8BC8-CC295C841D8A}"/>
              </a:ext>
            </a:extLst>
          </p:cNvPr>
          <p:cNvSpPr/>
          <p:nvPr/>
        </p:nvSpPr>
        <p:spPr>
          <a:xfrm>
            <a:off x="195285" y="180622"/>
            <a:ext cx="7120988" cy="461665"/>
          </a:xfrm>
          <a:prstGeom prst="rect">
            <a:avLst/>
          </a:prstGeom>
        </p:spPr>
        <p:txBody>
          <a:bodyPr wrap="none">
            <a:spAutoFit/>
          </a:bodyPr>
          <a:lstStyle/>
          <a:p>
            <a:r>
              <a:rPr lang="en-US" sz="2400" b="1" spc="10" dirty="0">
                <a:solidFill>
                  <a:srgbClr val="FF0000"/>
                </a:solidFill>
                <a:effectLst>
                  <a:outerShdw blurRad="38100" dist="38100" dir="2700000" algn="tl">
                    <a:srgbClr val="000000">
                      <a:alpha val="43137"/>
                    </a:srgbClr>
                  </a:outerShdw>
                </a:effectLst>
                <a:latin typeface="Maiandra GD" panose="020E0502030308020204" pitchFamily="34" charset="0"/>
              </a:rPr>
              <a:t>Lanthanides</a:t>
            </a:r>
            <a:r>
              <a:rPr lang="en-US" sz="2400" b="1" spc="-160" dirty="0">
                <a:solidFill>
                  <a:srgbClr val="FF0000"/>
                </a:solidFill>
                <a:effectLst>
                  <a:outerShdw blurRad="38100" dist="38100" dir="2700000" algn="tl">
                    <a:srgbClr val="000000">
                      <a:alpha val="43137"/>
                    </a:srgbClr>
                  </a:outerShdw>
                </a:effectLst>
                <a:latin typeface="Maiandra GD" panose="020E0502030308020204" pitchFamily="34" charset="0"/>
              </a:rPr>
              <a:t> </a:t>
            </a:r>
            <a:r>
              <a:rPr lang="en-US" sz="2400" b="1" spc="20" dirty="0">
                <a:solidFill>
                  <a:srgbClr val="FF0000"/>
                </a:solidFill>
                <a:effectLst>
                  <a:outerShdw blurRad="38100" dist="38100" dir="2700000" algn="tl">
                    <a:srgbClr val="000000">
                      <a:alpha val="43137"/>
                    </a:srgbClr>
                  </a:outerShdw>
                </a:effectLst>
                <a:latin typeface="Maiandra GD" panose="020E0502030308020204" pitchFamily="34" charset="0"/>
              </a:rPr>
              <a:t>have</a:t>
            </a:r>
            <a:r>
              <a:rPr lang="en-US" sz="2400" b="1" spc="-195" dirty="0">
                <a:solidFill>
                  <a:srgbClr val="FF0000"/>
                </a:solidFill>
                <a:effectLst>
                  <a:outerShdw blurRad="38100" dist="38100" dir="2700000" algn="tl">
                    <a:srgbClr val="000000">
                      <a:alpha val="43137"/>
                    </a:srgbClr>
                  </a:outerShdw>
                </a:effectLst>
                <a:latin typeface="Maiandra GD" panose="020E0502030308020204" pitchFamily="34" charset="0"/>
              </a:rPr>
              <a:t> </a:t>
            </a:r>
            <a:r>
              <a:rPr lang="en-US" sz="2400" b="1" spc="35" dirty="0">
                <a:solidFill>
                  <a:srgbClr val="FF0000"/>
                </a:solidFill>
                <a:effectLst>
                  <a:outerShdw blurRad="38100" dist="38100" dir="2700000" algn="tl">
                    <a:srgbClr val="000000">
                      <a:alpha val="43137"/>
                    </a:srgbClr>
                  </a:outerShdw>
                </a:effectLst>
                <a:latin typeface="Maiandra GD" panose="020E0502030308020204" pitchFamily="34" charset="0"/>
              </a:rPr>
              <a:t>poor</a:t>
            </a:r>
            <a:r>
              <a:rPr lang="en-US" sz="2400" b="1" spc="-130" dirty="0">
                <a:solidFill>
                  <a:srgbClr val="FF0000"/>
                </a:solidFill>
                <a:effectLst>
                  <a:outerShdw blurRad="38100" dist="38100" dir="2700000" algn="tl">
                    <a:srgbClr val="000000">
                      <a:alpha val="43137"/>
                    </a:srgbClr>
                  </a:outerShdw>
                </a:effectLst>
                <a:latin typeface="Maiandra GD" panose="020E0502030308020204" pitchFamily="34" charset="0"/>
              </a:rPr>
              <a:t> </a:t>
            </a:r>
            <a:r>
              <a:rPr lang="en-US" sz="2400" b="1" spc="15" dirty="0">
                <a:solidFill>
                  <a:srgbClr val="FF0000"/>
                </a:solidFill>
                <a:effectLst>
                  <a:outerShdw blurRad="38100" dist="38100" dir="2700000" algn="tl">
                    <a:srgbClr val="000000">
                      <a:alpha val="43137"/>
                    </a:srgbClr>
                  </a:outerShdw>
                </a:effectLst>
                <a:latin typeface="Maiandra GD" panose="020E0502030308020204" pitchFamily="34" charset="0"/>
              </a:rPr>
              <a:t>tendency</a:t>
            </a:r>
            <a:r>
              <a:rPr lang="en-US" sz="2400" b="1" spc="-225" dirty="0">
                <a:solidFill>
                  <a:srgbClr val="FF0000"/>
                </a:solidFill>
                <a:effectLst>
                  <a:outerShdw blurRad="38100" dist="38100" dir="2700000" algn="tl">
                    <a:srgbClr val="000000">
                      <a:alpha val="43137"/>
                    </a:srgbClr>
                  </a:outerShdw>
                </a:effectLst>
                <a:latin typeface="Maiandra GD" panose="020E0502030308020204" pitchFamily="34" charset="0"/>
              </a:rPr>
              <a:t> </a:t>
            </a:r>
            <a:r>
              <a:rPr lang="en-US" sz="2400" b="1" spc="50" dirty="0">
                <a:solidFill>
                  <a:srgbClr val="FF0000"/>
                </a:solidFill>
                <a:effectLst>
                  <a:outerShdw blurRad="38100" dist="38100" dir="2700000" algn="tl">
                    <a:srgbClr val="000000">
                      <a:alpha val="43137"/>
                    </a:srgbClr>
                  </a:outerShdw>
                </a:effectLst>
                <a:latin typeface="Maiandra GD" panose="020E0502030308020204" pitchFamily="34" charset="0"/>
              </a:rPr>
              <a:t>to</a:t>
            </a:r>
            <a:r>
              <a:rPr lang="en-US" sz="2400" b="1" spc="-114" dirty="0">
                <a:solidFill>
                  <a:srgbClr val="FF0000"/>
                </a:solidFill>
                <a:effectLst>
                  <a:outerShdw blurRad="38100" dist="38100" dir="2700000" algn="tl">
                    <a:srgbClr val="000000">
                      <a:alpha val="43137"/>
                    </a:srgbClr>
                  </a:outerShdw>
                </a:effectLst>
                <a:latin typeface="Maiandra GD" panose="020E0502030308020204" pitchFamily="34" charset="0"/>
              </a:rPr>
              <a:t> </a:t>
            </a:r>
            <a:r>
              <a:rPr lang="en-US" sz="2400" b="1" spc="35" dirty="0">
                <a:solidFill>
                  <a:srgbClr val="FF0000"/>
                </a:solidFill>
                <a:effectLst>
                  <a:outerShdw blurRad="38100" dist="38100" dir="2700000" algn="tl">
                    <a:srgbClr val="000000">
                      <a:alpha val="43137"/>
                    </a:srgbClr>
                  </a:outerShdw>
                </a:effectLst>
                <a:latin typeface="Maiandra GD" panose="020E0502030308020204" pitchFamily="34" charset="0"/>
              </a:rPr>
              <a:t>form</a:t>
            </a:r>
            <a:r>
              <a:rPr lang="en-US" sz="2400" b="1" spc="-180" dirty="0">
                <a:solidFill>
                  <a:srgbClr val="FF0000"/>
                </a:solidFill>
                <a:effectLst>
                  <a:outerShdw blurRad="38100" dist="38100" dir="2700000" algn="tl">
                    <a:srgbClr val="000000">
                      <a:alpha val="43137"/>
                    </a:srgbClr>
                  </a:outerShdw>
                </a:effectLst>
                <a:latin typeface="Maiandra GD" panose="020E0502030308020204" pitchFamily="34" charset="0"/>
              </a:rPr>
              <a:t> </a:t>
            </a:r>
            <a:r>
              <a:rPr lang="en-US" sz="2400" b="1" spc="-5" dirty="0">
                <a:solidFill>
                  <a:srgbClr val="FF0000"/>
                </a:solidFill>
                <a:effectLst>
                  <a:outerShdw blurRad="38100" dist="38100" dir="2700000" algn="tl">
                    <a:srgbClr val="000000">
                      <a:alpha val="43137"/>
                    </a:srgbClr>
                  </a:outerShdw>
                </a:effectLst>
                <a:latin typeface="Maiandra GD" panose="020E0502030308020204" pitchFamily="34" charset="0"/>
              </a:rPr>
              <a:t>complexes</a:t>
            </a:r>
            <a:endParaRPr lang="en-IN" sz="2400" b="1" dirty="0">
              <a:solidFill>
                <a:srgbClr val="FF0000"/>
              </a:solidFill>
              <a:effectLst>
                <a:outerShdw blurRad="38100" dist="38100" dir="2700000" algn="tl">
                  <a:srgbClr val="000000">
                    <a:alpha val="43137"/>
                  </a:srgbClr>
                </a:outerShdw>
              </a:effectLst>
              <a:latin typeface="Maiandra GD" panose="020E0502030308020204" pitchFamily="34" charset="0"/>
            </a:endParaRPr>
          </a:p>
        </p:txBody>
      </p:sp>
      <p:sp>
        <p:nvSpPr>
          <p:cNvPr id="3" name="Rectangle 2">
            <a:extLst>
              <a:ext uri="{FF2B5EF4-FFF2-40B4-BE49-F238E27FC236}">
                <a16:creationId xmlns:a16="http://schemas.microsoft.com/office/drawing/2014/main" id="{AC1FEA2D-F7B1-4D44-9296-375393775DE1}"/>
              </a:ext>
            </a:extLst>
          </p:cNvPr>
          <p:cNvSpPr/>
          <p:nvPr/>
        </p:nvSpPr>
        <p:spPr>
          <a:xfrm>
            <a:off x="287749" y="642287"/>
            <a:ext cx="11616501" cy="3477875"/>
          </a:xfrm>
          <a:prstGeom prst="rect">
            <a:avLst/>
          </a:prstGeom>
        </p:spPr>
        <p:txBody>
          <a:bodyPr wrap="square">
            <a:spAutoFit/>
          </a:bodyPr>
          <a:lstStyle/>
          <a:p>
            <a:pPr marL="241300" marR="240029" indent="-229235">
              <a:lnSpc>
                <a:spcPct val="150200"/>
              </a:lnSpc>
              <a:spcBef>
                <a:spcPts val="95"/>
              </a:spcBef>
              <a:buFont typeface="Arial"/>
              <a:buChar char="•"/>
              <a:tabLst>
                <a:tab pos="241300" algn="l"/>
                <a:tab pos="241935" algn="l"/>
              </a:tabLst>
            </a:pPr>
            <a:r>
              <a:rPr lang="en-US" b="1" spc="5" dirty="0">
                <a:latin typeface="Maiandra GD" panose="020E0502030308020204" pitchFamily="34" charset="0"/>
                <a:cs typeface="Calibri"/>
              </a:rPr>
              <a:t>Although the </a:t>
            </a:r>
            <a:r>
              <a:rPr lang="en-US" b="1" dirty="0">
                <a:latin typeface="Maiandra GD" panose="020E0502030308020204" pitchFamily="34" charset="0"/>
                <a:cs typeface="Calibri"/>
              </a:rPr>
              <a:t>lanthanide </a:t>
            </a:r>
            <a:r>
              <a:rPr lang="en-US" b="1" spc="-5" dirty="0">
                <a:latin typeface="Maiandra GD" panose="020E0502030308020204" pitchFamily="34" charset="0"/>
                <a:cs typeface="Calibri"/>
              </a:rPr>
              <a:t>ions </a:t>
            </a:r>
            <a:r>
              <a:rPr lang="en-US" b="1" spc="5" dirty="0">
                <a:latin typeface="Maiandra GD" panose="020E0502030308020204" pitchFamily="34" charset="0"/>
                <a:cs typeface="Calibri"/>
              </a:rPr>
              <a:t>have high </a:t>
            </a:r>
            <a:r>
              <a:rPr lang="en-US" b="1" dirty="0">
                <a:latin typeface="Maiandra GD" panose="020E0502030308020204" pitchFamily="34" charset="0"/>
                <a:cs typeface="Calibri"/>
              </a:rPr>
              <a:t>charge (+3), </a:t>
            </a:r>
            <a:r>
              <a:rPr lang="en-US" b="1" spc="-10" dirty="0">
                <a:latin typeface="Maiandra GD" panose="020E0502030308020204" pitchFamily="34" charset="0"/>
                <a:cs typeface="Calibri"/>
              </a:rPr>
              <a:t>yet </a:t>
            </a:r>
            <a:r>
              <a:rPr lang="en-US" b="1" spc="5" dirty="0">
                <a:latin typeface="Maiandra GD" panose="020E0502030308020204" pitchFamily="34" charset="0"/>
                <a:cs typeface="Calibri"/>
              </a:rPr>
              <a:t>the </a:t>
            </a:r>
            <a:r>
              <a:rPr lang="en-US" b="1" spc="-5" dirty="0">
                <a:latin typeface="Maiandra GD" panose="020E0502030308020204" pitchFamily="34" charset="0"/>
                <a:cs typeface="Calibri"/>
              </a:rPr>
              <a:t>size </a:t>
            </a:r>
            <a:r>
              <a:rPr lang="en-US" b="1" dirty="0">
                <a:latin typeface="Maiandra GD" panose="020E0502030308020204" pitchFamily="34" charset="0"/>
                <a:cs typeface="Calibri"/>
              </a:rPr>
              <a:t>of </a:t>
            </a:r>
            <a:r>
              <a:rPr lang="en-US" b="1" spc="-5" dirty="0">
                <a:latin typeface="Maiandra GD" panose="020E0502030308020204" pitchFamily="34" charset="0"/>
                <a:cs typeface="Calibri"/>
              </a:rPr>
              <a:t>their ions is </a:t>
            </a:r>
            <a:r>
              <a:rPr lang="en-US" b="1" spc="-15" dirty="0">
                <a:latin typeface="Maiandra GD" panose="020E0502030308020204" pitchFamily="34" charset="0"/>
                <a:cs typeface="Calibri"/>
              </a:rPr>
              <a:t>very </a:t>
            </a:r>
            <a:r>
              <a:rPr lang="en-US" b="1" dirty="0">
                <a:latin typeface="Maiandra GD" panose="020E0502030308020204" pitchFamily="34" charset="0"/>
                <a:cs typeface="Calibri"/>
              </a:rPr>
              <a:t>large </a:t>
            </a:r>
            <a:r>
              <a:rPr lang="en-US" b="1" spc="-15" dirty="0">
                <a:latin typeface="Maiandra GD" panose="020E0502030308020204" pitchFamily="34" charset="0"/>
                <a:cs typeface="Calibri"/>
              </a:rPr>
              <a:t>(charge/size</a:t>
            </a:r>
            <a:r>
              <a:rPr lang="en-US" b="1" spc="-300" dirty="0">
                <a:latin typeface="Maiandra GD" panose="020E0502030308020204" pitchFamily="34" charset="0"/>
                <a:cs typeface="Calibri"/>
              </a:rPr>
              <a:t> </a:t>
            </a:r>
            <a:r>
              <a:rPr lang="en-US" b="1" spc="10" dirty="0">
                <a:latin typeface="Maiandra GD" panose="020E0502030308020204" pitchFamily="34" charset="0"/>
                <a:cs typeface="Calibri"/>
              </a:rPr>
              <a:t>=  small).</a:t>
            </a:r>
            <a:endParaRPr lang="en-US" b="1" dirty="0">
              <a:latin typeface="Maiandra GD" panose="020E0502030308020204" pitchFamily="34" charset="0"/>
              <a:cs typeface="Calibri"/>
            </a:endParaRPr>
          </a:p>
          <a:p>
            <a:pPr>
              <a:lnSpc>
                <a:spcPct val="100000"/>
              </a:lnSpc>
              <a:spcBef>
                <a:spcPts val="40"/>
              </a:spcBef>
              <a:buFont typeface="Arial"/>
              <a:buChar char="•"/>
            </a:pPr>
            <a:endParaRPr lang="en-US" sz="1600" b="1" dirty="0">
              <a:latin typeface="Maiandra GD" panose="020E0502030308020204" pitchFamily="34" charset="0"/>
              <a:cs typeface="Calibri"/>
            </a:endParaRPr>
          </a:p>
          <a:p>
            <a:pPr marL="241300" indent="-229235">
              <a:lnSpc>
                <a:spcPct val="100000"/>
              </a:lnSpc>
              <a:buFont typeface="Arial"/>
              <a:buChar char="•"/>
              <a:tabLst>
                <a:tab pos="241300" algn="l"/>
                <a:tab pos="241935" algn="l"/>
              </a:tabLst>
            </a:pPr>
            <a:r>
              <a:rPr lang="en-US" b="1" spc="-10" dirty="0">
                <a:latin typeface="Maiandra GD" panose="020E0502030308020204" pitchFamily="34" charset="0"/>
                <a:cs typeface="Calibri"/>
              </a:rPr>
              <a:t>So, </a:t>
            </a:r>
            <a:r>
              <a:rPr lang="en-US" b="1" spc="-5" dirty="0">
                <a:latin typeface="Maiandra GD" panose="020E0502030308020204" pitchFamily="34" charset="0"/>
                <a:cs typeface="Calibri"/>
              </a:rPr>
              <a:t>they </a:t>
            </a:r>
            <a:r>
              <a:rPr lang="en-US" b="1" spc="5" dirty="0">
                <a:latin typeface="Maiandra GD" panose="020E0502030308020204" pitchFamily="34" charset="0"/>
                <a:cs typeface="Calibri"/>
              </a:rPr>
              <a:t>have </a:t>
            </a:r>
            <a:r>
              <a:rPr lang="en-US" b="1" spc="-5" dirty="0">
                <a:latin typeface="Maiandra GD" panose="020E0502030308020204" pitchFamily="34" charset="0"/>
                <a:cs typeface="Calibri"/>
              </a:rPr>
              <a:t>poor </a:t>
            </a:r>
            <a:r>
              <a:rPr lang="en-US" b="1" spc="-10" dirty="0">
                <a:latin typeface="Maiandra GD" panose="020E0502030308020204" pitchFamily="34" charset="0"/>
                <a:cs typeface="Calibri"/>
              </a:rPr>
              <a:t>tendency </a:t>
            </a:r>
            <a:r>
              <a:rPr lang="en-US" b="1" spc="10" dirty="0">
                <a:latin typeface="Maiandra GD" panose="020E0502030308020204" pitchFamily="34" charset="0"/>
                <a:cs typeface="Calibri"/>
              </a:rPr>
              <a:t>to </a:t>
            </a:r>
            <a:r>
              <a:rPr lang="en-US" b="1" spc="-25" dirty="0">
                <a:latin typeface="Maiandra GD" panose="020E0502030308020204" pitchFamily="34" charset="0"/>
                <a:cs typeface="Calibri"/>
              </a:rPr>
              <a:t>form</a:t>
            </a:r>
            <a:r>
              <a:rPr lang="en-US" b="1" spc="-95" dirty="0">
                <a:latin typeface="Maiandra GD" panose="020E0502030308020204" pitchFamily="34" charset="0"/>
                <a:cs typeface="Calibri"/>
              </a:rPr>
              <a:t> </a:t>
            </a:r>
            <a:r>
              <a:rPr lang="en-US" b="1" spc="-5" dirty="0">
                <a:latin typeface="Maiandra GD" panose="020E0502030308020204" pitchFamily="34" charset="0"/>
                <a:cs typeface="Calibri"/>
              </a:rPr>
              <a:t>complexes.</a:t>
            </a:r>
            <a:endParaRPr lang="en-US" b="1" dirty="0">
              <a:latin typeface="Maiandra GD" panose="020E0502030308020204" pitchFamily="34" charset="0"/>
              <a:cs typeface="Calibri"/>
            </a:endParaRPr>
          </a:p>
          <a:p>
            <a:pPr marL="241300" marR="5080" indent="-229235">
              <a:lnSpc>
                <a:spcPct val="150200"/>
              </a:lnSpc>
              <a:spcBef>
                <a:spcPts val="1055"/>
              </a:spcBef>
              <a:buFont typeface="Arial"/>
              <a:buChar char="•"/>
              <a:tabLst>
                <a:tab pos="241300" algn="l"/>
                <a:tab pos="241935" algn="l"/>
              </a:tabLst>
            </a:pPr>
            <a:r>
              <a:rPr lang="en-US" b="1" spc="-5" dirty="0">
                <a:latin typeface="Maiandra GD" panose="020E0502030308020204" pitchFamily="34" charset="0"/>
                <a:cs typeface="Calibri"/>
              </a:rPr>
              <a:t>They </a:t>
            </a:r>
            <a:r>
              <a:rPr lang="en-US" b="1" spc="-25" dirty="0">
                <a:latin typeface="Maiandra GD" panose="020E0502030308020204" pitchFamily="34" charset="0"/>
                <a:cs typeface="Calibri"/>
              </a:rPr>
              <a:t>form </a:t>
            </a:r>
            <a:r>
              <a:rPr lang="en-US" b="1" spc="-10" dirty="0">
                <a:latin typeface="Maiandra GD" panose="020E0502030308020204" pitchFamily="34" charset="0"/>
                <a:cs typeface="Calibri"/>
              </a:rPr>
              <a:t>complexes </a:t>
            </a:r>
            <a:r>
              <a:rPr lang="en-US" b="1" spc="5" dirty="0">
                <a:latin typeface="Maiandra GD" panose="020E0502030308020204" pitchFamily="34" charset="0"/>
                <a:cs typeface="Calibri"/>
              </a:rPr>
              <a:t>mainly </a:t>
            </a:r>
            <a:r>
              <a:rPr lang="en-US" b="1" dirty="0">
                <a:latin typeface="Maiandra GD" panose="020E0502030308020204" pitchFamily="34" charset="0"/>
                <a:cs typeface="Calibri"/>
              </a:rPr>
              <a:t>with </a:t>
            </a:r>
            <a:r>
              <a:rPr lang="en-US" b="1" spc="-5" dirty="0">
                <a:latin typeface="Maiandra GD" panose="020E0502030308020204" pitchFamily="34" charset="0"/>
                <a:cs typeface="Calibri"/>
              </a:rPr>
              <a:t>chelating </a:t>
            </a:r>
            <a:r>
              <a:rPr lang="en-US" b="1" spc="5" dirty="0">
                <a:latin typeface="Maiandra GD" panose="020E0502030308020204" pitchFamily="34" charset="0"/>
                <a:cs typeface="Calibri"/>
              </a:rPr>
              <a:t>agents </a:t>
            </a:r>
            <a:r>
              <a:rPr lang="en-US" b="1" spc="-10" dirty="0">
                <a:latin typeface="Maiandra GD" panose="020E0502030308020204" pitchFamily="34" charset="0"/>
                <a:cs typeface="Calibri"/>
              </a:rPr>
              <a:t>(beta-diketone, </a:t>
            </a:r>
            <a:r>
              <a:rPr lang="en-US" b="1" spc="-15" dirty="0">
                <a:latin typeface="Maiandra GD" panose="020E0502030308020204" pitchFamily="34" charset="0"/>
                <a:cs typeface="Calibri"/>
              </a:rPr>
              <a:t>EDTA, </a:t>
            </a:r>
            <a:r>
              <a:rPr lang="en-US" b="1" dirty="0">
                <a:latin typeface="Maiandra GD" panose="020E0502030308020204" pitchFamily="34" charset="0"/>
                <a:cs typeface="Calibri"/>
              </a:rPr>
              <a:t>2,2’-bipyridyl, </a:t>
            </a:r>
            <a:r>
              <a:rPr lang="en-US" b="1" spc="5" dirty="0">
                <a:latin typeface="Maiandra GD" panose="020E0502030308020204" pitchFamily="34" charset="0"/>
                <a:cs typeface="Calibri"/>
              </a:rPr>
              <a:t>and </a:t>
            </a:r>
            <a:r>
              <a:rPr lang="en-US" b="1" spc="-10" dirty="0">
                <a:latin typeface="Maiandra GD" panose="020E0502030308020204" pitchFamily="34" charset="0"/>
                <a:cs typeface="Calibri"/>
              </a:rPr>
              <a:t>beta-hydroxy  quinoline.</a:t>
            </a:r>
            <a:endParaRPr lang="en-US" b="1" dirty="0">
              <a:latin typeface="Maiandra GD" panose="020E0502030308020204" pitchFamily="34" charset="0"/>
              <a:cs typeface="Calibri"/>
            </a:endParaRPr>
          </a:p>
          <a:p>
            <a:pPr>
              <a:lnSpc>
                <a:spcPct val="100000"/>
              </a:lnSpc>
              <a:spcBef>
                <a:spcPts val="40"/>
              </a:spcBef>
              <a:buFont typeface="Arial"/>
              <a:buChar char="•"/>
            </a:pPr>
            <a:endParaRPr lang="en-US" sz="1600" b="1" dirty="0">
              <a:latin typeface="Maiandra GD" panose="020E0502030308020204" pitchFamily="34" charset="0"/>
              <a:cs typeface="Calibri"/>
            </a:endParaRPr>
          </a:p>
          <a:p>
            <a:pPr marL="241300" indent="-229235">
              <a:lnSpc>
                <a:spcPct val="100000"/>
              </a:lnSpc>
              <a:buFont typeface="Arial"/>
              <a:buChar char="•"/>
              <a:tabLst>
                <a:tab pos="241300" algn="l"/>
                <a:tab pos="241935" algn="l"/>
              </a:tabLst>
            </a:pPr>
            <a:r>
              <a:rPr lang="en-US" b="1" spc="-5" dirty="0">
                <a:latin typeface="Maiandra GD" panose="020E0502030308020204" pitchFamily="34" charset="0"/>
                <a:cs typeface="Calibri"/>
              </a:rPr>
              <a:t>Complex </a:t>
            </a:r>
            <a:r>
              <a:rPr lang="en-US" b="1" spc="-10" dirty="0">
                <a:latin typeface="Maiandra GD" panose="020E0502030308020204" pitchFamily="34" charset="0"/>
                <a:cs typeface="Calibri"/>
              </a:rPr>
              <a:t>formation tendency </a:t>
            </a:r>
            <a:r>
              <a:rPr lang="en-US" b="1" spc="5" dirty="0">
                <a:latin typeface="Maiandra GD" panose="020E0502030308020204" pitchFamily="34" charset="0"/>
                <a:cs typeface="Calibri"/>
              </a:rPr>
              <a:t>and </a:t>
            </a:r>
            <a:r>
              <a:rPr lang="en-US" b="1" dirty="0">
                <a:latin typeface="Maiandra GD" panose="020E0502030308020204" pitchFamily="34" charset="0"/>
                <a:cs typeface="Calibri"/>
              </a:rPr>
              <a:t>stability </a:t>
            </a:r>
            <a:r>
              <a:rPr lang="en-US" b="1" spc="-5" dirty="0">
                <a:latin typeface="Maiandra GD" panose="020E0502030308020204" pitchFamily="34" charset="0"/>
                <a:cs typeface="Calibri"/>
              </a:rPr>
              <a:t>increases </a:t>
            </a:r>
            <a:r>
              <a:rPr lang="en-US" b="1" dirty="0">
                <a:latin typeface="Maiandra GD" panose="020E0502030308020204" pitchFamily="34" charset="0"/>
                <a:cs typeface="Calibri"/>
              </a:rPr>
              <a:t>with </a:t>
            </a:r>
            <a:r>
              <a:rPr lang="en-US" b="1" spc="-5" dirty="0">
                <a:latin typeface="Maiandra GD" panose="020E0502030308020204" pitchFamily="34" charset="0"/>
                <a:cs typeface="Calibri"/>
              </a:rPr>
              <a:t>increasing </a:t>
            </a:r>
            <a:r>
              <a:rPr lang="en-US" b="1" spc="10" dirty="0">
                <a:latin typeface="Maiandra GD" panose="020E0502030308020204" pitchFamily="34" charset="0"/>
                <a:cs typeface="Calibri"/>
              </a:rPr>
              <a:t>atomic</a:t>
            </a:r>
            <a:r>
              <a:rPr lang="en-US" b="1" spc="-200" dirty="0">
                <a:latin typeface="Maiandra GD" panose="020E0502030308020204" pitchFamily="34" charset="0"/>
                <a:cs typeface="Calibri"/>
              </a:rPr>
              <a:t> </a:t>
            </a:r>
            <a:r>
              <a:rPr lang="en-US" b="1" spc="-35" dirty="0">
                <a:latin typeface="Maiandra GD" panose="020E0502030308020204" pitchFamily="34" charset="0"/>
                <a:cs typeface="Calibri"/>
              </a:rPr>
              <a:t>number.</a:t>
            </a:r>
            <a:endParaRPr lang="en-US" b="1" dirty="0">
              <a:latin typeface="Maiandra GD" panose="020E0502030308020204" pitchFamily="34" charset="0"/>
              <a:cs typeface="Calibri"/>
            </a:endParaRPr>
          </a:p>
          <a:p>
            <a:pPr>
              <a:lnSpc>
                <a:spcPct val="100000"/>
              </a:lnSpc>
              <a:spcBef>
                <a:spcPts val="50"/>
              </a:spcBef>
              <a:buFont typeface="Arial"/>
              <a:buChar char="•"/>
            </a:pPr>
            <a:endParaRPr lang="en-US" sz="1600" b="1" dirty="0">
              <a:latin typeface="Maiandra GD" panose="020E0502030308020204" pitchFamily="34" charset="0"/>
              <a:cs typeface="Calibri"/>
            </a:endParaRPr>
          </a:p>
          <a:p>
            <a:pPr marL="241300" indent="-229235">
              <a:lnSpc>
                <a:spcPct val="100000"/>
              </a:lnSpc>
              <a:buFont typeface="Arial"/>
              <a:buChar char="•"/>
              <a:tabLst>
                <a:tab pos="241300" algn="l"/>
                <a:tab pos="241935" algn="l"/>
              </a:tabLst>
            </a:pPr>
            <a:r>
              <a:rPr lang="en-US" b="1" spc="-5" dirty="0">
                <a:latin typeface="Maiandra GD" panose="020E0502030308020204" pitchFamily="34" charset="0"/>
                <a:cs typeface="Calibri"/>
              </a:rPr>
              <a:t>This </a:t>
            </a:r>
            <a:r>
              <a:rPr lang="en-US" b="1" spc="-25" dirty="0">
                <a:latin typeface="Maiandra GD" panose="020E0502030308020204" pitchFamily="34" charset="0"/>
                <a:cs typeface="Calibri"/>
              </a:rPr>
              <a:t>fact </a:t>
            </a:r>
            <a:r>
              <a:rPr lang="en-US" b="1" spc="-5" dirty="0">
                <a:latin typeface="Maiandra GD" panose="020E0502030308020204" pitchFamily="34" charset="0"/>
                <a:cs typeface="Calibri"/>
              </a:rPr>
              <a:t>is </a:t>
            </a:r>
            <a:r>
              <a:rPr lang="en-US" b="1" spc="-15" dirty="0">
                <a:latin typeface="Maiandra GD" panose="020E0502030308020204" pitchFamily="34" charset="0"/>
                <a:cs typeface="Calibri"/>
              </a:rPr>
              <a:t>utilized </a:t>
            </a:r>
            <a:r>
              <a:rPr lang="en-US" b="1" dirty="0">
                <a:latin typeface="Maiandra GD" panose="020E0502030308020204" pitchFamily="34" charset="0"/>
                <a:cs typeface="Calibri"/>
              </a:rPr>
              <a:t>in </a:t>
            </a:r>
            <a:r>
              <a:rPr lang="en-US" b="1" spc="5" dirty="0">
                <a:latin typeface="Maiandra GD" panose="020E0502030308020204" pitchFamily="34" charset="0"/>
                <a:cs typeface="Calibri"/>
              </a:rPr>
              <a:t>the </a:t>
            </a:r>
            <a:r>
              <a:rPr lang="en-US" b="1" spc="-5" dirty="0">
                <a:latin typeface="Maiandra GD" panose="020E0502030308020204" pitchFamily="34" charset="0"/>
                <a:cs typeface="Calibri"/>
              </a:rPr>
              <a:t>separation </a:t>
            </a:r>
            <a:r>
              <a:rPr lang="en-US" b="1" dirty="0">
                <a:latin typeface="Maiandra GD" panose="020E0502030308020204" pitchFamily="34" charset="0"/>
                <a:cs typeface="Calibri"/>
              </a:rPr>
              <a:t>of</a:t>
            </a:r>
            <a:r>
              <a:rPr lang="en-US" b="1" spc="114" dirty="0">
                <a:latin typeface="Maiandra GD" panose="020E0502030308020204" pitchFamily="34" charset="0"/>
                <a:cs typeface="Calibri"/>
              </a:rPr>
              <a:t> </a:t>
            </a:r>
            <a:r>
              <a:rPr lang="en-US" b="1" dirty="0">
                <a:latin typeface="Maiandra GD" panose="020E0502030308020204" pitchFamily="34" charset="0"/>
                <a:cs typeface="Calibri"/>
              </a:rPr>
              <a:t>lanthanides.</a:t>
            </a:r>
          </a:p>
        </p:txBody>
      </p:sp>
      <p:sp>
        <p:nvSpPr>
          <p:cNvPr id="4" name="object 12">
            <a:extLst>
              <a:ext uri="{FF2B5EF4-FFF2-40B4-BE49-F238E27FC236}">
                <a16:creationId xmlns:a16="http://schemas.microsoft.com/office/drawing/2014/main" id="{ADABFAD1-3582-47BB-8292-3A2B724F36C2}"/>
              </a:ext>
            </a:extLst>
          </p:cNvPr>
          <p:cNvSpPr/>
          <p:nvPr/>
        </p:nvSpPr>
        <p:spPr>
          <a:xfrm>
            <a:off x="452135" y="4453870"/>
            <a:ext cx="1466113" cy="1392412"/>
          </a:xfrm>
          <a:prstGeom prst="rect">
            <a:avLst/>
          </a:prstGeom>
          <a:blipFill>
            <a:blip r:embed="rId2" cstate="print"/>
            <a:stretch>
              <a:fillRect/>
            </a:stretch>
          </a:blipFill>
        </p:spPr>
        <p:txBody>
          <a:bodyPr wrap="square" lIns="0" tIns="0" rIns="0" bIns="0" rtlCol="0"/>
          <a:lstStyle/>
          <a:p>
            <a:endParaRPr b="1" dirty="0">
              <a:latin typeface="Maiandra GD" panose="020E0502030308020204" pitchFamily="34" charset="0"/>
            </a:endParaRPr>
          </a:p>
        </p:txBody>
      </p:sp>
      <p:sp>
        <p:nvSpPr>
          <p:cNvPr id="5" name="object 14">
            <a:extLst>
              <a:ext uri="{FF2B5EF4-FFF2-40B4-BE49-F238E27FC236}">
                <a16:creationId xmlns:a16="http://schemas.microsoft.com/office/drawing/2014/main" id="{F523D67F-4E80-4C57-89B8-F813928457BA}"/>
              </a:ext>
            </a:extLst>
          </p:cNvPr>
          <p:cNvSpPr/>
          <p:nvPr/>
        </p:nvSpPr>
        <p:spPr>
          <a:xfrm>
            <a:off x="2606082" y="4526083"/>
            <a:ext cx="2641182" cy="1754065"/>
          </a:xfrm>
          <a:prstGeom prst="rect">
            <a:avLst/>
          </a:prstGeom>
          <a:blipFill>
            <a:blip r:embed="rId3" cstate="print"/>
            <a:stretch>
              <a:fillRect/>
            </a:stretch>
          </a:blipFill>
        </p:spPr>
        <p:txBody>
          <a:bodyPr wrap="square" lIns="0" tIns="0" rIns="0" bIns="0" rtlCol="0"/>
          <a:lstStyle/>
          <a:p>
            <a:endParaRPr b="1" dirty="0">
              <a:latin typeface="Maiandra GD" panose="020E0502030308020204" pitchFamily="34" charset="0"/>
            </a:endParaRPr>
          </a:p>
        </p:txBody>
      </p:sp>
      <p:sp>
        <p:nvSpPr>
          <p:cNvPr id="6" name="object 17">
            <a:extLst>
              <a:ext uri="{FF2B5EF4-FFF2-40B4-BE49-F238E27FC236}">
                <a16:creationId xmlns:a16="http://schemas.microsoft.com/office/drawing/2014/main" id="{92BFE9C9-31F0-4A12-A845-85A3868FED0A}"/>
              </a:ext>
            </a:extLst>
          </p:cNvPr>
          <p:cNvSpPr/>
          <p:nvPr/>
        </p:nvSpPr>
        <p:spPr>
          <a:xfrm>
            <a:off x="5935098" y="4755410"/>
            <a:ext cx="2590800" cy="1047750"/>
          </a:xfrm>
          <a:prstGeom prst="rect">
            <a:avLst/>
          </a:prstGeom>
          <a:blipFill>
            <a:blip r:embed="rId4" cstate="print"/>
            <a:stretch>
              <a:fillRect/>
            </a:stretch>
          </a:blipFill>
        </p:spPr>
        <p:txBody>
          <a:bodyPr wrap="square" lIns="0" tIns="0" rIns="0" bIns="0" rtlCol="0"/>
          <a:lstStyle/>
          <a:p>
            <a:endParaRPr b="1" dirty="0">
              <a:latin typeface="Maiandra GD" panose="020E0502030308020204" pitchFamily="34" charset="0"/>
            </a:endParaRPr>
          </a:p>
        </p:txBody>
      </p:sp>
      <p:sp>
        <p:nvSpPr>
          <p:cNvPr id="7" name="object 20">
            <a:extLst>
              <a:ext uri="{FF2B5EF4-FFF2-40B4-BE49-F238E27FC236}">
                <a16:creationId xmlns:a16="http://schemas.microsoft.com/office/drawing/2014/main" id="{080CFE22-11B1-422A-8A28-79A03F819EB1}"/>
              </a:ext>
            </a:extLst>
          </p:cNvPr>
          <p:cNvSpPr/>
          <p:nvPr/>
        </p:nvSpPr>
        <p:spPr>
          <a:xfrm>
            <a:off x="9369812" y="4482805"/>
            <a:ext cx="2266766" cy="1851444"/>
          </a:xfrm>
          <a:prstGeom prst="rect">
            <a:avLst/>
          </a:prstGeom>
          <a:blipFill>
            <a:blip r:embed="rId5" cstate="print"/>
            <a:stretch>
              <a:fillRect/>
            </a:stretch>
          </a:blipFill>
        </p:spPr>
        <p:txBody>
          <a:bodyPr wrap="square" lIns="0" tIns="0" rIns="0" bIns="0" rtlCol="0"/>
          <a:lstStyle/>
          <a:p>
            <a:endParaRPr b="1" dirty="0">
              <a:latin typeface="Maiandra GD" panose="020E0502030308020204" pitchFamily="34" charset="0"/>
            </a:endParaRPr>
          </a:p>
        </p:txBody>
      </p:sp>
    </p:spTree>
    <p:extLst>
      <p:ext uri="{BB962C8B-B14F-4D97-AF65-F5344CB8AC3E}">
        <p14:creationId xmlns:p14="http://schemas.microsoft.com/office/powerpoint/2010/main" val="1383889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555269-ED99-4D53-867E-D9A02112FB6B}"/>
              </a:ext>
            </a:extLst>
          </p:cNvPr>
          <p:cNvSpPr/>
          <p:nvPr/>
        </p:nvSpPr>
        <p:spPr>
          <a:xfrm>
            <a:off x="114630" y="67500"/>
            <a:ext cx="4846711" cy="369332"/>
          </a:xfrm>
          <a:prstGeom prst="rect">
            <a:avLst/>
          </a:prstGeom>
        </p:spPr>
        <p:txBody>
          <a:bodyPr wrap="none">
            <a:spAutoFit/>
          </a:bodyPr>
          <a:lstStyle/>
          <a:p>
            <a:pPr marL="12700">
              <a:lnSpc>
                <a:spcPct val="100000"/>
              </a:lnSpc>
              <a:spcBef>
                <a:spcPts val="125"/>
              </a:spcBef>
            </a:pPr>
            <a:r>
              <a:rPr lang="en-US" b="1" spc="25" dirty="0">
                <a:solidFill>
                  <a:srgbClr val="FF0000"/>
                </a:solidFill>
                <a:effectLst>
                  <a:outerShdw blurRad="38100" dist="38100" dir="2700000" algn="tl">
                    <a:srgbClr val="000000">
                      <a:alpha val="43137"/>
                    </a:srgbClr>
                  </a:outerShdw>
                </a:effectLst>
                <a:latin typeface="Maiandra GD" panose="020E0502030308020204" pitchFamily="34" charset="0"/>
                <a:cs typeface="Calibri Light"/>
              </a:rPr>
              <a:t>Chemistry</a:t>
            </a:r>
            <a:r>
              <a:rPr lang="en-US" b="1" spc="-105" dirty="0">
                <a:solidFill>
                  <a:srgbClr val="FF0000"/>
                </a:solidFill>
                <a:effectLst>
                  <a:outerShdw blurRad="38100" dist="38100" dir="2700000" algn="tl">
                    <a:srgbClr val="000000">
                      <a:alpha val="43137"/>
                    </a:srgbClr>
                  </a:outerShdw>
                </a:effectLst>
                <a:latin typeface="Maiandra GD" panose="020E0502030308020204" pitchFamily="34" charset="0"/>
                <a:cs typeface="Calibri Light"/>
              </a:rPr>
              <a:t> </a:t>
            </a:r>
            <a:r>
              <a:rPr lang="en-US" b="1" spc="40" dirty="0">
                <a:solidFill>
                  <a:srgbClr val="FF0000"/>
                </a:solidFill>
                <a:effectLst>
                  <a:outerShdw blurRad="38100" dist="38100" dir="2700000" algn="tl">
                    <a:srgbClr val="000000">
                      <a:alpha val="43137"/>
                    </a:srgbClr>
                  </a:outerShdw>
                </a:effectLst>
                <a:latin typeface="Maiandra GD" panose="020E0502030308020204" pitchFamily="34" charset="0"/>
                <a:cs typeface="Calibri Light"/>
              </a:rPr>
              <a:t>of</a:t>
            </a:r>
            <a:r>
              <a:rPr lang="en-US" b="1" spc="-95" dirty="0">
                <a:solidFill>
                  <a:srgbClr val="FF0000"/>
                </a:solidFill>
                <a:effectLst>
                  <a:outerShdw blurRad="38100" dist="38100" dir="2700000" algn="tl">
                    <a:srgbClr val="000000">
                      <a:alpha val="43137"/>
                    </a:srgbClr>
                  </a:outerShdw>
                </a:effectLst>
                <a:latin typeface="Maiandra GD" panose="020E0502030308020204" pitchFamily="34" charset="0"/>
                <a:cs typeface="Calibri Light"/>
              </a:rPr>
              <a:t> </a:t>
            </a:r>
            <a:r>
              <a:rPr lang="en-US" b="1" spc="30" dirty="0">
                <a:solidFill>
                  <a:srgbClr val="FF0000"/>
                </a:solidFill>
                <a:effectLst>
                  <a:outerShdw blurRad="38100" dist="38100" dir="2700000" algn="tl">
                    <a:srgbClr val="000000">
                      <a:alpha val="43137"/>
                    </a:srgbClr>
                  </a:outerShdw>
                </a:effectLst>
                <a:latin typeface="Maiandra GD" panose="020E0502030308020204" pitchFamily="34" charset="0"/>
                <a:cs typeface="Calibri Light"/>
              </a:rPr>
              <a:t>all</a:t>
            </a:r>
            <a:r>
              <a:rPr lang="en-US" b="1" spc="-75" dirty="0">
                <a:solidFill>
                  <a:srgbClr val="FF0000"/>
                </a:solidFill>
                <a:effectLst>
                  <a:outerShdw blurRad="38100" dist="38100" dir="2700000" algn="tl">
                    <a:srgbClr val="000000">
                      <a:alpha val="43137"/>
                    </a:srgbClr>
                  </a:outerShdw>
                </a:effectLst>
                <a:latin typeface="Maiandra GD" panose="020E0502030308020204" pitchFamily="34" charset="0"/>
                <a:cs typeface="Calibri Light"/>
              </a:rPr>
              <a:t> </a:t>
            </a:r>
            <a:r>
              <a:rPr lang="en-US" b="1" spc="5" dirty="0">
                <a:solidFill>
                  <a:srgbClr val="FF0000"/>
                </a:solidFill>
                <a:effectLst>
                  <a:outerShdw blurRad="38100" dist="38100" dir="2700000" algn="tl">
                    <a:srgbClr val="000000">
                      <a:alpha val="43137"/>
                    </a:srgbClr>
                  </a:outerShdw>
                </a:effectLst>
                <a:latin typeface="Maiandra GD" panose="020E0502030308020204" pitchFamily="34" charset="0"/>
                <a:cs typeface="Calibri Light"/>
              </a:rPr>
              <a:t>lanthanides</a:t>
            </a:r>
            <a:r>
              <a:rPr lang="en-US" b="1" spc="-135" dirty="0">
                <a:solidFill>
                  <a:srgbClr val="FF0000"/>
                </a:solidFill>
                <a:effectLst>
                  <a:outerShdw blurRad="38100" dist="38100" dir="2700000" algn="tl">
                    <a:srgbClr val="000000">
                      <a:alpha val="43137"/>
                    </a:srgbClr>
                  </a:outerShdw>
                </a:effectLst>
                <a:latin typeface="Maiandra GD" panose="020E0502030308020204" pitchFamily="34" charset="0"/>
                <a:cs typeface="Calibri Light"/>
              </a:rPr>
              <a:t> </a:t>
            </a:r>
            <a:r>
              <a:rPr lang="en-US" b="1" spc="25" dirty="0">
                <a:solidFill>
                  <a:srgbClr val="FF0000"/>
                </a:solidFill>
                <a:effectLst>
                  <a:outerShdw blurRad="38100" dist="38100" dir="2700000" algn="tl">
                    <a:srgbClr val="000000">
                      <a:alpha val="43137"/>
                    </a:srgbClr>
                  </a:outerShdw>
                </a:effectLst>
                <a:latin typeface="Maiandra GD" panose="020E0502030308020204" pitchFamily="34" charset="0"/>
                <a:cs typeface="Calibri Light"/>
              </a:rPr>
              <a:t>is</a:t>
            </a:r>
            <a:r>
              <a:rPr lang="en-US" b="1" spc="-65" dirty="0">
                <a:solidFill>
                  <a:srgbClr val="FF0000"/>
                </a:solidFill>
                <a:effectLst>
                  <a:outerShdw blurRad="38100" dist="38100" dir="2700000" algn="tl">
                    <a:srgbClr val="000000">
                      <a:alpha val="43137"/>
                    </a:srgbClr>
                  </a:outerShdw>
                </a:effectLst>
                <a:latin typeface="Maiandra GD" panose="020E0502030308020204" pitchFamily="34" charset="0"/>
                <a:cs typeface="Calibri Light"/>
              </a:rPr>
              <a:t> </a:t>
            </a:r>
            <a:r>
              <a:rPr lang="en-US" b="1" spc="15" dirty="0">
                <a:solidFill>
                  <a:srgbClr val="FF0000"/>
                </a:solidFill>
                <a:effectLst>
                  <a:outerShdw blurRad="38100" dist="38100" dir="2700000" algn="tl">
                    <a:srgbClr val="000000">
                      <a:alpha val="43137"/>
                    </a:srgbClr>
                  </a:outerShdw>
                </a:effectLst>
                <a:latin typeface="Maiandra GD" panose="020E0502030308020204" pitchFamily="34" charset="0"/>
                <a:cs typeface="Calibri Light"/>
              </a:rPr>
              <a:t>almost</a:t>
            </a:r>
            <a:r>
              <a:rPr lang="en-US" b="1" spc="-85" dirty="0">
                <a:solidFill>
                  <a:srgbClr val="FF0000"/>
                </a:solidFill>
                <a:effectLst>
                  <a:outerShdw blurRad="38100" dist="38100" dir="2700000" algn="tl">
                    <a:srgbClr val="000000">
                      <a:alpha val="43137"/>
                    </a:srgbClr>
                  </a:outerShdw>
                </a:effectLst>
                <a:latin typeface="Maiandra GD" panose="020E0502030308020204" pitchFamily="34" charset="0"/>
                <a:cs typeface="Calibri Light"/>
              </a:rPr>
              <a:t> </a:t>
            </a:r>
            <a:r>
              <a:rPr lang="en-US" b="1" spc="5" dirty="0">
                <a:solidFill>
                  <a:srgbClr val="FF0000"/>
                </a:solidFill>
                <a:effectLst>
                  <a:outerShdw blurRad="38100" dist="38100" dir="2700000" algn="tl">
                    <a:srgbClr val="000000">
                      <a:alpha val="43137"/>
                    </a:srgbClr>
                  </a:outerShdw>
                </a:effectLst>
                <a:latin typeface="Maiandra GD" panose="020E0502030308020204" pitchFamily="34" charset="0"/>
                <a:cs typeface="Calibri Light"/>
              </a:rPr>
              <a:t>identical</a:t>
            </a:r>
            <a:endParaRPr lang="en-US" b="1" dirty="0">
              <a:solidFill>
                <a:srgbClr val="FF0000"/>
              </a:solidFill>
              <a:effectLst>
                <a:outerShdw blurRad="38100" dist="38100" dir="2700000" algn="tl">
                  <a:srgbClr val="000000">
                    <a:alpha val="43137"/>
                  </a:srgbClr>
                </a:outerShdw>
              </a:effectLst>
              <a:latin typeface="Maiandra GD" panose="020E0502030308020204" pitchFamily="34" charset="0"/>
              <a:cs typeface="Calibri Light"/>
            </a:endParaRPr>
          </a:p>
        </p:txBody>
      </p:sp>
      <p:sp>
        <p:nvSpPr>
          <p:cNvPr id="3" name="Rectangle 2">
            <a:extLst>
              <a:ext uri="{FF2B5EF4-FFF2-40B4-BE49-F238E27FC236}">
                <a16:creationId xmlns:a16="http://schemas.microsoft.com/office/drawing/2014/main" id="{4007576F-59CC-43CC-A8FC-581CC707BC3D}"/>
              </a:ext>
            </a:extLst>
          </p:cNvPr>
          <p:cNvSpPr/>
          <p:nvPr/>
        </p:nvSpPr>
        <p:spPr>
          <a:xfrm>
            <a:off x="201105" y="314552"/>
            <a:ext cx="11780363" cy="2503891"/>
          </a:xfrm>
          <a:prstGeom prst="rect">
            <a:avLst/>
          </a:prstGeom>
        </p:spPr>
        <p:txBody>
          <a:bodyPr wrap="square">
            <a:spAutoFit/>
          </a:bodyPr>
          <a:lstStyle/>
          <a:p>
            <a:pPr marL="241300" marR="22860" indent="-228600" algn="just">
              <a:lnSpc>
                <a:spcPct val="150200"/>
              </a:lnSpc>
              <a:spcBef>
                <a:spcPts val="95"/>
              </a:spcBef>
              <a:buFont typeface="Arial"/>
              <a:buChar char="•"/>
              <a:tabLst>
                <a:tab pos="241300" algn="l"/>
              </a:tabLst>
            </a:pPr>
            <a:r>
              <a:rPr lang="en-US" b="1" spc="-5" dirty="0">
                <a:latin typeface="Maiandra GD" panose="020E0502030308020204" pitchFamily="34" charset="0"/>
                <a:cs typeface="Calibri"/>
              </a:rPr>
              <a:t>They </a:t>
            </a:r>
            <a:r>
              <a:rPr lang="en-US" b="1" dirty="0">
                <a:latin typeface="Maiandra GD" panose="020E0502030308020204" pitchFamily="34" charset="0"/>
                <a:cs typeface="Calibri"/>
              </a:rPr>
              <a:t>all </a:t>
            </a:r>
            <a:r>
              <a:rPr lang="en-US" b="1" spc="5" dirty="0">
                <a:latin typeface="Maiandra GD" panose="020E0502030308020204" pitchFamily="34" charset="0"/>
                <a:cs typeface="Calibri"/>
              </a:rPr>
              <a:t>have </a:t>
            </a:r>
            <a:r>
              <a:rPr lang="en-US" b="1" spc="-5" dirty="0">
                <a:latin typeface="Maiandra GD" panose="020E0502030308020204" pitchFamily="34" charset="0"/>
                <a:cs typeface="Calibri"/>
              </a:rPr>
              <a:t>similar outer </a:t>
            </a:r>
            <a:r>
              <a:rPr lang="en-US" b="1" spc="-15" dirty="0">
                <a:latin typeface="Maiandra GD" panose="020E0502030308020204" pitchFamily="34" charset="0"/>
                <a:cs typeface="Calibri"/>
              </a:rPr>
              <a:t>electronic  </a:t>
            </a:r>
            <a:r>
              <a:rPr lang="en-US" b="1" spc="-10" dirty="0">
                <a:latin typeface="Maiandra GD" panose="020E0502030308020204" pitchFamily="34" charset="0"/>
                <a:cs typeface="Calibri"/>
              </a:rPr>
              <a:t>configuration </a:t>
            </a:r>
            <a:r>
              <a:rPr lang="en-US" b="1" spc="5" dirty="0">
                <a:latin typeface="Maiandra GD" panose="020E0502030308020204" pitchFamily="34" charset="0"/>
                <a:cs typeface="Calibri"/>
              </a:rPr>
              <a:t>and display mainly </a:t>
            </a:r>
            <a:r>
              <a:rPr lang="en-US" b="1" spc="-5" dirty="0">
                <a:latin typeface="Maiandra GD" panose="020E0502030308020204" pitchFamily="34" charset="0"/>
                <a:cs typeface="Calibri"/>
              </a:rPr>
              <a:t>+3 oxidation  </a:t>
            </a:r>
            <a:r>
              <a:rPr lang="en-US" b="1" spc="15" dirty="0">
                <a:latin typeface="Maiandra GD" panose="020E0502030308020204" pitchFamily="34" charset="0"/>
                <a:cs typeface="Calibri"/>
              </a:rPr>
              <a:t>state </a:t>
            </a:r>
            <a:r>
              <a:rPr lang="en-US" b="1" dirty="0">
                <a:latin typeface="Maiandra GD" panose="020E0502030308020204" pitchFamily="34" charset="0"/>
                <a:cs typeface="Calibri"/>
              </a:rPr>
              <a:t>in </a:t>
            </a:r>
            <a:r>
              <a:rPr lang="en-US" b="1" spc="-5" dirty="0">
                <a:latin typeface="Maiandra GD" panose="020E0502030308020204" pitchFamily="34" charset="0"/>
                <a:cs typeface="Calibri"/>
              </a:rPr>
              <a:t>their</a:t>
            </a:r>
            <a:r>
              <a:rPr lang="en-US" b="1" spc="-110" dirty="0">
                <a:latin typeface="Maiandra GD" panose="020E0502030308020204" pitchFamily="34" charset="0"/>
                <a:cs typeface="Calibri"/>
              </a:rPr>
              <a:t> </a:t>
            </a:r>
            <a:r>
              <a:rPr lang="en-US" b="1" spc="5" dirty="0">
                <a:latin typeface="Maiandra GD" panose="020E0502030308020204" pitchFamily="34" charset="0"/>
                <a:cs typeface="Calibri"/>
              </a:rPr>
              <a:t>compounds.</a:t>
            </a:r>
            <a:endParaRPr lang="en-US" b="1" dirty="0">
              <a:latin typeface="Maiandra GD" panose="020E0502030308020204" pitchFamily="34" charset="0"/>
              <a:cs typeface="Calibri"/>
            </a:endParaRPr>
          </a:p>
          <a:p>
            <a:pPr marL="241300" marR="5080" indent="-228600" algn="just">
              <a:lnSpc>
                <a:spcPct val="150200"/>
              </a:lnSpc>
              <a:spcBef>
                <a:spcPts val="975"/>
              </a:spcBef>
              <a:buFont typeface="Arial"/>
              <a:buChar char="•"/>
              <a:tabLst>
                <a:tab pos="241300" algn="l"/>
              </a:tabLst>
            </a:pPr>
            <a:r>
              <a:rPr lang="en-US" b="1" spc="-10" dirty="0">
                <a:latin typeface="Maiandra GD" panose="020E0502030308020204" pitchFamily="34" charset="0"/>
                <a:cs typeface="Calibri"/>
              </a:rPr>
              <a:t>Their </a:t>
            </a:r>
            <a:r>
              <a:rPr lang="en-US" b="1" dirty="0">
                <a:latin typeface="Maiandra GD" panose="020E0502030308020204" pitchFamily="34" charset="0"/>
                <a:cs typeface="Calibri"/>
              </a:rPr>
              <a:t>similarity is </a:t>
            </a:r>
            <a:r>
              <a:rPr lang="en-US" b="1" spc="10" dirty="0">
                <a:latin typeface="Maiandra GD" panose="020E0502030308020204" pitchFamily="34" charset="0"/>
                <a:cs typeface="Calibri"/>
              </a:rPr>
              <a:t>much </a:t>
            </a:r>
            <a:r>
              <a:rPr lang="en-US" b="1" spc="-5" dirty="0">
                <a:latin typeface="Maiandra GD" panose="020E0502030308020204" pitchFamily="34" charset="0"/>
                <a:cs typeface="Calibri"/>
              </a:rPr>
              <a:t>closer </a:t>
            </a:r>
            <a:r>
              <a:rPr lang="en-US" b="1" spc="5" dirty="0">
                <a:latin typeface="Maiandra GD" panose="020E0502030308020204" pitchFamily="34" charset="0"/>
                <a:cs typeface="Calibri"/>
              </a:rPr>
              <a:t>than that </a:t>
            </a:r>
            <a:r>
              <a:rPr lang="en-US" b="1" spc="-10" dirty="0">
                <a:latin typeface="Maiandra GD" panose="020E0502030308020204" pitchFamily="34" charset="0"/>
                <a:cs typeface="Calibri"/>
              </a:rPr>
              <a:t>of  ordinary trans</a:t>
            </a:r>
            <a:r>
              <a:rPr lang="en-US" b="1" spc="-10" dirty="0">
                <a:uFill>
                  <a:solidFill>
                    <a:srgbClr val="FF0000"/>
                  </a:solidFill>
                </a:uFill>
                <a:latin typeface="Maiandra GD" panose="020E0502030308020204" pitchFamily="34" charset="0"/>
                <a:cs typeface="Calibri"/>
              </a:rPr>
              <a:t>ition </a:t>
            </a:r>
            <a:r>
              <a:rPr lang="en-US" b="1" spc="-5" dirty="0">
                <a:uFill>
                  <a:solidFill>
                    <a:srgbClr val="FF0000"/>
                  </a:solidFill>
                </a:uFill>
                <a:latin typeface="Maiandra GD" panose="020E0502030308020204" pitchFamily="34" charset="0"/>
                <a:cs typeface="Calibri"/>
              </a:rPr>
              <a:t>element</a:t>
            </a:r>
            <a:r>
              <a:rPr lang="en-US" b="1" strike="sngStrike" spc="-5" dirty="0">
                <a:latin typeface="Maiandra GD" panose="020E0502030308020204" pitchFamily="34" charset="0"/>
                <a:cs typeface="Calibri"/>
              </a:rPr>
              <a:t>s</a:t>
            </a:r>
            <a:r>
              <a:rPr lang="en-US" b="1" spc="-5" dirty="0">
                <a:latin typeface="Maiandra GD" panose="020E0502030308020204" pitchFamily="34" charset="0"/>
                <a:cs typeface="Calibri"/>
              </a:rPr>
              <a:t> </a:t>
            </a:r>
            <a:r>
              <a:rPr lang="en-US" b="1" dirty="0">
                <a:latin typeface="Maiandra GD" panose="020E0502030308020204" pitchFamily="34" charset="0"/>
                <a:cs typeface="Calibri"/>
              </a:rPr>
              <a:t>because  lanthanides </a:t>
            </a:r>
            <a:r>
              <a:rPr lang="en-US" b="1" spc="-20" dirty="0">
                <a:latin typeface="Maiandra GD" panose="020E0502030308020204" pitchFamily="34" charset="0"/>
                <a:cs typeface="Calibri"/>
              </a:rPr>
              <a:t>differ </a:t>
            </a:r>
            <a:r>
              <a:rPr lang="en-US" b="1" spc="5" dirty="0">
                <a:latin typeface="Maiandra GD" panose="020E0502030308020204" pitchFamily="34" charset="0"/>
                <a:cs typeface="Calibri"/>
              </a:rPr>
              <a:t>mainly </a:t>
            </a:r>
            <a:r>
              <a:rPr lang="en-US" b="1" dirty="0">
                <a:latin typeface="Maiandra GD" panose="020E0502030308020204" pitchFamily="34" charset="0"/>
                <a:cs typeface="Calibri"/>
              </a:rPr>
              <a:t>in </a:t>
            </a:r>
            <a:r>
              <a:rPr lang="en-US" b="1" spc="5" dirty="0">
                <a:latin typeface="Maiandra GD" panose="020E0502030308020204" pitchFamily="34" charset="0"/>
                <a:cs typeface="Calibri"/>
              </a:rPr>
              <a:t>the </a:t>
            </a:r>
            <a:r>
              <a:rPr lang="en-US" b="1" spc="-10" dirty="0">
                <a:latin typeface="Maiandra GD" panose="020E0502030308020204" pitchFamily="34" charset="0"/>
                <a:cs typeface="Calibri"/>
              </a:rPr>
              <a:t>number </a:t>
            </a:r>
            <a:r>
              <a:rPr lang="en-US" b="1" dirty="0">
                <a:latin typeface="Maiandra GD" panose="020E0502030308020204" pitchFamily="34" charset="0"/>
                <a:cs typeface="Calibri"/>
              </a:rPr>
              <a:t>of </a:t>
            </a:r>
            <a:r>
              <a:rPr lang="en-US" b="1" spc="20" dirty="0">
                <a:latin typeface="Maiandra GD" panose="020E0502030308020204" pitchFamily="34" charset="0"/>
                <a:cs typeface="Calibri"/>
              </a:rPr>
              <a:t>4f  </a:t>
            </a:r>
            <a:r>
              <a:rPr lang="en-US" b="1" spc="-10" dirty="0">
                <a:latin typeface="Maiandra GD" panose="020E0502030308020204" pitchFamily="34" charset="0"/>
                <a:cs typeface="Calibri"/>
              </a:rPr>
              <a:t>electrons.</a:t>
            </a:r>
            <a:endParaRPr lang="en-US" b="1" dirty="0">
              <a:latin typeface="Maiandra GD" panose="020E0502030308020204" pitchFamily="34" charset="0"/>
              <a:cs typeface="Calibri"/>
            </a:endParaRPr>
          </a:p>
          <a:p>
            <a:pPr>
              <a:lnSpc>
                <a:spcPct val="100000"/>
              </a:lnSpc>
              <a:spcBef>
                <a:spcPts val="55"/>
              </a:spcBef>
              <a:buFont typeface="Arial"/>
              <a:buChar char="•"/>
            </a:pPr>
            <a:endParaRPr lang="en-US" sz="1600" b="1" dirty="0">
              <a:latin typeface="Maiandra GD" panose="020E0502030308020204" pitchFamily="34" charset="0"/>
              <a:cs typeface="Calibri"/>
            </a:endParaRPr>
          </a:p>
          <a:p>
            <a:pPr marL="241300" indent="-228600">
              <a:lnSpc>
                <a:spcPct val="100000"/>
              </a:lnSpc>
              <a:spcBef>
                <a:spcPts val="5"/>
              </a:spcBef>
              <a:buFont typeface="Arial"/>
              <a:buChar char="•"/>
              <a:tabLst>
                <a:tab pos="240665" algn="l"/>
                <a:tab pos="241300" algn="l"/>
              </a:tabLst>
            </a:pPr>
            <a:r>
              <a:rPr lang="en-US" b="1" spc="20" dirty="0">
                <a:latin typeface="Maiandra GD" panose="020E0502030308020204" pitchFamily="34" charset="0"/>
                <a:cs typeface="Calibri"/>
              </a:rPr>
              <a:t>4f </a:t>
            </a:r>
            <a:r>
              <a:rPr lang="en-US" b="1" spc="-15" dirty="0">
                <a:latin typeface="Maiandra GD" panose="020E0502030308020204" pitchFamily="34" charset="0"/>
                <a:cs typeface="Calibri"/>
              </a:rPr>
              <a:t>electrons </a:t>
            </a:r>
            <a:r>
              <a:rPr lang="en-US" b="1" dirty="0">
                <a:latin typeface="Maiandra GD" panose="020E0502030308020204" pitchFamily="34" charset="0"/>
                <a:cs typeface="Calibri"/>
              </a:rPr>
              <a:t>are </a:t>
            </a:r>
            <a:r>
              <a:rPr lang="en-US" b="1" spc="-10" dirty="0">
                <a:latin typeface="Maiandra GD" panose="020E0502030308020204" pitchFamily="34" charset="0"/>
                <a:cs typeface="Calibri"/>
              </a:rPr>
              <a:t>buried deep </a:t>
            </a:r>
            <a:r>
              <a:rPr lang="en-US" b="1" dirty="0">
                <a:latin typeface="Maiandra GD" panose="020E0502030308020204" pitchFamily="34" charset="0"/>
                <a:cs typeface="Calibri"/>
              </a:rPr>
              <a:t>in </a:t>
            </a:r>
            <a:r>
              <a:rPr lang="en-US" b="1" spc="5" dirty="0">
                <a:latin typeface="Maiandra GD" panose="020E0502030308020204" pitchFamily="34" charset="0"/>
                <a:cs typeface="Calibri"/>
              </a:rPr>
              <a:t>the</a:t>
            </a:r>
            <a:r>
              <a:rPr lang="en-US" b="1" spc="25" dirty="0">
                <a:latin typeface="Maiandra GD" panose="020E0502030308020204" pitchFamily="34" charset="0"/>
                <a:cs typeface="Calibri"/>
              </a:rPr>
              <a:t> </a:t>
            </a:r>
            <a:r>
              <a:rPr lang="en-US" b="1" spc="20" dirty="0">
                <a:latin typeface="Maiandra GD" panose="020E0502030308020204" pitchFamily="34" charset="0"/>
                <a:cs typeface="Calibri"/>
              </a:rPr>
              <a:t>atoms.</a:t>
            </a:r>
            <a:endParaRPr lang="en-US" b="1" dirty="0">
              <a:latin typeface="Maiandra GD" panose="020E0502030308020204" pitchFamily="34" charset="0"/>
              <a:cs typeface="Calibri"/>
            </a:endParaRPr>
          </a:p>
          <a:p>
            <a:pPr marL="241300" marR="22225" indent="-228600" algn="just">
              <a:lnSpc>
                <a:spcPct val="150200"/>
              </a:lnSpc>
              <a:spcBef>
                <a:spcPts val="975"/>
              </a:spcBef>
              <a:buFont typeface="Arial"/>
              <a:buChar char="•"/>
              <a:tabLst>
                <a:tab pos="241300" algn="l"/>
              </a:tabLst>
            </a:pPr>
            <a:r>
              <a:rPr lang="en-US" b="1" spc="15" dirty="0">
                <a:latin typeface="Maiandra GD" panose="020E0502030308020204" pitchFamily="34" charset="0"/>
                <a:cs typeface="Calibri"/>
              </a:rPr>
              <a:t>Due </a:t>
            </a:r>
            <a:r>
              <a:rPr lang="en-US" b="1" spc="5" dirty="0">
                <a:latin typeface="Maiandra GD" panose="020E0502030308020204" pitchFamily="34" charset="0"/>
                <a:cs typeface="Calibri"/>
              </a:rPr>
              <a:t>to </a:t>
            </a:r>
            <a:r>
              <a:rPr lang="en-US" b="1" spc="-10" dirty="0">
                <a:latin typeface="Maiandra GD" panose="020E0502030308020204" pitchFamily="34" charset="0"/>
                <a:cs typeface="Calibri"/>
              </a:rPr>
              <a:t>L. C. there </a:t>
            </a:r>
            <a:r>
              <a:rPr lang="en-US" b="1" spc="-5" dirty="0">
                <a:latin typeface="Maiandra GD" panose="020E0502030308020204" pitchFamily="34" charset="0"/>
                <a:cs typeface="Calibri"/>
              </a:rPr>
              <a:t>is </a:t>
            </a:r>
            <a:r>
              <a:rPr lang="en-US" b="1" spc="-15" dirty="0">
                <a:latin typeface="Maiandra GD" panose="020E0502030308020204" pitchFamily="34" charset="0"/>
                <a:cs typeface="Calibri"/>
              </a:rPr>
              <a:t>very </a:t>
            </a:r>
            <a:r>
              <a:rPr lang="en-US" b="1" spc="20" dirty="0">
                <a:latin typeface="Maiandra GD" panose="020E0502030308020204" pitchFamily="34" charset="0"/>
                <a:cs typeface="Calibri"/>
              </a:rPr>
              <a:t>small </a:t>
            </a:r>
            <a:r>
              <a:rPr lang="en-US" b="1" spc="-20" dirty="0">
                <a:latin typeface="Maiandra GD" panose="020E0502030308020204" pitchFamily="34" charset="0"/>
                <a:cs typeface="Calibri"/>
              </a:rPr>
              <a:t>difference </a:t>
            </a:r>
            <a:r>
              <a:rPr lang="en-US" b="1" dirty="0">
                <a:latin typeface="Maiandra GD" panose="020E0502030308020204" pitchFamily="34" charset="0"/>
                <a:cs typeface="Calibri"/>
              </a:rPr>
              <a:t>in</a:t>
            </a:r>
            <a:r>
              <a:rPr lang="en-US" b="1" spc="-120" dirty="0">
                <a:latin typeface="Maiandra GD" panose="020E0502030308020204" pitchFamily="34" charset="0"/>
                <a:cs typeface="Calibri"/>
              </a:rPr>
              <a:t> </a:t>
            </a:r>
            <a:r>
              <a:rPr lang="en-US" b="1" spc="30" dirty="0">
                <a:latin typeface="Maiandra GD" panose="020E0502030308020204" pitchFamily="34" charset="0"/>
                <a:cs typeface="Calibri"/>
              </a:rPr>
              <a:t>the  </a:t>
            </a:r>
            <a:r>
              <a:rPr lang="en-US" b="1" spc="-5" dirty="0">
                <a:latin typeface="Maiandra GD" panose="020E0502030308020204" pitchFamily="34" charset="0"/>
                <a:cs typeface="Calibri"/>
              </a:rPr>
              <a:t>size </a:t>
            </a:r>
            <a:r>
              <a:rPr lang="en-US" b="1" dirty="0">
                <a:latin typeface="Maiandra GD" panose="020E0502030308020204" pitchFamily="34" charset="0"/>
                <a:cs typeface="Calibri"/>
              </a:rPr>
              <a:t>of all </a:t>
            </a:r>
            <a:r>
              <a:rPr lang="en-US" b="1" spc="5" dirty="0">
                <a:latin typeface="Maiandra GD" panose="020E0502030308020204" pitchFamily="34" charset="0"/>
                <a:cs typeface="Calibri"/>
              </a:rPr>
              <a:t>the </a:t>
            </a:r>
            <a:r>
              <a:rPr lang="en-US" b="1" spc="20" dirty="0">
                <a:latin typeface="Maiandra GD" panose="020E0502030308020204" pitchFamily="34" charset="0"/>
                <a:cs typeface="Calibri"/>
              </a:rPr>
              <a:t>15 </a:t>
            </a:r>
            <a:r>
              <a:rPr lang="en-US" b="1" spc="-5" dirty="0">
                <a:latin typeface="Maiandra GD" panose="020E0502030308020204" pitchFamily="34" charset="0"/>
                <a:cs typeface="Calibri"/>
              </a:rPr>
              <a:t>trivalent </a:t>
            </a:r>
            <a:r>
              <a:rPr lang="en-US" b="1" dirty="0">
                <a:latin typeface="Maiandra GD" panose="020E0502030308020204" pitchFamily="34" charset="0"/>
                <a:cs typeface="Calibri"/>
              </a:rPr>
              <a:t>lanthanide</a:t>
            </a:r>
            <a:r>
              <a:rPr lang="en-US" b="1" spc="-170" dirty="0">
                <a:latin typeface="Maiandra GD" panose="020E0502030308020204" pitchFamily="34" charset="0"/>
                <a:cs typeface="Calibri"/>
              </a:rPr>
              <a:t> </a:t>
            </a:r>
            <a:r>
              <a:rPr lang="en-US" b="1" spc="5" dirty="0">
                <a:latin typeface="Maiandra GD" panose="020E0502030308020204" pitchFamily="34" charset="0"/>
                <a:cs typeface="Calibri"/>
              </a:rPr>
              <a:t>ions.</a:t>
            </a:r>
            <a:endParaRPr lang="en-US" b="1" dirty="0">
              <a:latin typeface="Maiandra GD" panose="020E0502030308020204" pitchFamily="34" charset="0"/>
              <a:cs typeface="Calibri"/>
            </a:endParaRPr>
          </a:p>
        </p:txBody>
      </p:sp>
      <p:sp>
        <p:nvSpPr>
          <p:cNvPr id="4" name="Rectangle 3">
            <a:extLst>
              <a:ext uri="{FF2B5EF4-FFF2-40B4-BE49-F238E27FC236}">
                <a16:creationId xmlns:a16="http://schemas.microsoft.com/office/drawing/2014/main" id="{4747835E-0985-41B0-AAEB-531408D0B913}"/>
              </a:ext>
            </a:extLst>
          </p:cNvPr>
          <p:cNvSpPr/>
          <p:nvPr/>
        </p:nvSpPr>
        <p:spPr>
          <a:xfrm>
            <a:off x="297576" y="2818443"/>
            <a:ext cx="3197670" cy="369332"/>
          </a:xfrm>
          <a:prstGeom prst="rect">
            <a:avLst/>
          </a:prstGeom>
        </p:spPr>
        <p:txBody>
          <a:bodyPr wrap="none">
            <a:spAutoFit/>
          </a:bodyPr>
          <a:lstStyle/>
          <a:p>
            <a:r>
              <a:rPr lang="en-IN" b="1" spc="20" dirty="0">
                <a:solidFill>
                  <a:srgbClr val="FF0000"/>
                </a:solidFill>
                <a:latin typeface="Maiandra GD" panose="020E0502030308020204" pitchFamily="34" charset="0"/>
              </a:rPr>
              <a:t>Important</a:t>
            </a:r>
            <a:r>
              <a:rPr lang="en-IN" b="1" spc="-265" dirty="0">
                <a:solidFill>
                  <a:srgbClr val="FF0000"/>
                </a:solidFill>
                <a:latin typeface="Maiandra GD" panose="020E0502030308020204" pitchFamily="34" charset="0"/>
              </a:rPr>
              <a:t> </a:t>
            </a:r>
            <a:r>
              <a:rPr lang="en-IN" b="1" spc="40" dirty="0">
                <a:solidFill>
                  <a:srgbClr val="FF0000"/>
                </a:solidFill>
                <a:latin typeface="Maiandra GD" panose="020E0502030308020204" pitchFamily="34" charset="0"/>
              </a:rPr>
              <a:t>uses</a:t>
            </a:r>
            <a:r>
              <a:rPr lang="en-IN" b="1" spc="-190" dirty="0">
                <a:solidFill>
                  <a:srgbClr val="FF0000"/>
                </a:solidFill>
                <a:latin typeface="Maiandra GD" panose="020E0502030308020204" pitchFamily="34" charset="0"/>
              </a:rPr>
              <a:t> </a:t>
            </a:r>
            <a:r>
              <a:rPr lang="en-IN" b="1" spc="35" dirty="0">
                <a:solidFill>
                  <a:srgbClr val="FF0000"/>
                </a:solidFill>
                <a:latin typeface="Maiandra GD" panose="020E0502030308020204" pitchFamily="34" charset="0"/>
              </a:rPr>
              <a:t>of</a:t>
            </a:r>
            <a:r>
              <a:rPr lang="en-IN" b="1" spc="-125" dirty="0">
                <a:solidFill>
                  <a:srgbClr val="FF0000"/>
                </a:solidFill>
                <a:latin typeface="Maiandra GD" panose="020E0502030308020204" pitchFamily="34" charset="0"/>
              </a:rPr>
              <a:t> </a:t>
            </a:r>
            <a:r>
              <a:rPr lang="en-IN" b="1" spc="15" dirty="0">
                <a:solidFill>
                  <a:srgbClr val="FF0000"/>
                </a:solidFill>
                <a:latin typeface="Maiandra GD" panose="020E0502030308020204" pitchFamily="34" charset="0"/>
              </a:rPr>
              <a:t>Lanthanides</a:t>
            </a:r>
            <a:endParaRPr lang="en-IN" b="1" dirty="0">
              <a:solidFill>
                <a:srgbClr val="FF0000"/>
              </a:solidFill>
              <a:latin typeface="Maiandra GD" panose="020E0502030308020204" pitchFamily="34" charset="0"/>
            </a:endParaRPr>
          </a:p>
        </p:txBody>
      </p:sp>
      <p:sp>
        <p:nvSpPr>
          <p:cNvPr id="5" name="Rectangle 4">
            <a:extLst>
              <a:ext uri="{FF2B5EF4-FFF2-40B4-BE49-F238E27FC236}">
                <a16:creationId xmlns:a16="http://schemas.microsoft.com/office/drawing/2014/main" id="{2EE15D6C-BD2C-45D8-BB7C-8D7B4FDDB84B}"/>
              </a:ext>
            </a:extLst>
          </p:cNvPr>
          <p:cNvSpPr/>
          <p:nvPr/>
        </p:nvSpPr>
        <p:spPr>
          <a:xfrm>
            <a:off x="421068" y="3079291"/>
            <a:ext cx="11560400" cy="3711209"/>
          </a:xfrm>
          <a:prstGeom prst="rect">
            <a:avLst/>
          </a:prstGeom>
        </p:spPr>
        <p:txBody>
          <a:bodyPr wrap="square">
            <a:spAutoFit/>
          </a:bodyPr>
          <a:lstStyle/>
          <a:p>
            <a:pPr marL="241300" marR="20320" indent="-229235" algn="just">
              <a:lnSpc>
                <a:spcPct val="128899"/>
              </a:lnSpc>
              <a:spcBef>
                <a:spcPts val="95"/>
              </a:spcBef>
              <a:buFont typeface="Arial"/>
              <a:buChar char="•"/>
              <a:tabLst>
                <a:tab pos="241935" algn="l"/>
              </a:tabLst>
            </a:pPr>
            <a:r>
              <a:rPr lang="en-US" b="1" dirty="0">
                <a:latin typeface="Maiandra GD" panose="020E0502030308020204" pitchFamily="34" charset="0"/>
                <a:cs typeface="Calibri"/>
              </a:rPr>
              <a:t>Ce </a:t>
            </a:r>
            <a:r>
              <a:rPr lang="en-US" b="1" spc="5" dirty="0">
                <a:latin typeface="Maiandra GD" panose="020E0502030308020204" pitchFamily="34" charset="0"/>
                <a:cs typeface="Calibri"/>
              </a:rPr>
              <a:t>glass </a:t>
            </a:r>
            <a:r>
              <a:rPr lang="en-US" b="1" spc="15" dirty="0">
                <a:latin typeface="Maiandra GD" panose="020E0502030308020204" pitchFamily="34" charset="0"/>
                <a:cs typeface="Calibri"/>
              </a:rPr>
              <a:t>cuts </a:t>
            </a:r>
            <a:r>
              <a:rPr lang="en-US" b="1" dirty="0">
                <a:latin typeface="Maiandra GD" panose="020E0502030308020204" pitchFamily="34" charset="0"/>
                <a:cs typeface="Calibri"/>
              </a:rPr>
              <a:t>off heat </a:t>
            </a:r>
            <a:r>
              <a:rPr lang="en-US" b="1" spc="10" dirty="0">
                <a:latin typeface="Maiandra GD" panose="020E0502030308020204" pitchFamily="34" charset="0"/>
                <a:cs typeface="Calibri"/>
              </a:rPr>
              <a:t>and </a:t>
            </a:r>
            <a:r>
              <a:rPr lang="en-US" b="1" spc="20" dirty="0">
                <a:latin typeface="Maiandra GD" panose="020E0502030308020204" pitchFamily="34" charset="0"/>
                <a:cs typeface="Calibri"/>
              </a:rPr>
              <a:t>UV </a:t>
            </a:r>
            <a:r>
              <a:rPr lang="en-US" b="1" spc="-5" dirty="0">
                <a:latin typeface="Maiandra GD" panose="020E0502030308020204" pitchFamily="34" charset="0"/>
                <a:cs typeface="Calibri"/>
              </a:rPr>
              <a:t>light </a:t>
            </a:r>
            <a:r>
              <a:rPr lang="en-US" b="1" spc="10" dirty="0">
                <a:latin typeface="Maiandra GD" panose="020E0502030308020204" pitchFamily="34" charset="0"/>
                <a:cs typeface="Calibri"/>
              </a:rPr>
              <a:t>and so </a:t>
            </a:r>
            <a:r>
              <a:rPr lang="en-US" b="1" spc="-5" dirty="0">
                <a:latin typeface="Maiandra GD" panose="020E0502030308020204" pitchFamily="34" charset="0"/>
                <a:cs typeface="Calibri"/>
              </a:rPr>
              <a:t>used in</a:t>
            </a:r>
            <a:r>
              <a:rPr lang="en-US" b="1" spc="-140" dirty="0">
                <a:latin typeface="Maiandra GD" panose="020E0502030308020204" pitchFamily="34" charset="0"/>
                <a:cs typeface="Calibri"/>
              </a:rPr>
              <a:t> </a:t>
            </a:r>
            <a:r>
              <a:rPr lang="en-US" b="1" dirty="0">
                <a:latin typeface="Maiandra GD" panose="020E0502030308020204" pitchFamily="34" charset="0"/>
                <a:cs typeface="Calibri"/>
              </a:rPr>
              <a:t>glare-  reducing</a:t>
            </a:r>
            <a:r>
              <a:rPr lang="en-US" b="1" spc="-75" dirty="0">
                <a:latin typeface="Maiandra GD" panose="020E0502030308020204" pitchFamily="34" charset="0"/>
                <a:cs typeface="Calibri"/>
              </a:rPr>
              <a:t> </a:t>
            </a:r>
            <a:r>
              <a:rPr lang="en-US" b="1" spc="5" dirty="0">
                <a:latin typeface="Maiandra GD" panose="020E0502030308020204" pitchFamily="34" charset="0"/>
                <a:cs typeface="Calibri"/>
              </a:rPr>
              <a:t>spectacles.</a:t>
            </a:r>
            <a:endParaRPr lang="en-US" b="1" dirty="0">
              <a:latin typeface="Maiandra GD" panose="020E0502030308020204" pitchFamily="34" charset="0"/>
              <a:cs typeface="Calibri"/>
            </a:endParaRPr>
          </a:p>
          <a:p>
            <a:pPr>
              <a:lnSpc>
                <a:spcPct val="100000"/>
              </a:lnSpc>
              <a:spcBef>
                <a:spcPts val="50"/>
              </a:spcBef>
              <a:buFont typeface="Arial"/>
              <a:buChar char="•"/>
            </a:pPr>
            <a:endParaRPr lang="en-US" sz="1400" b="1" dirty="0">
              <a:latin typeface="Maiandra GD" panose="020E0502030308020204" pitchFamily="34" charset="0"/>
              <a:cs typeface="Calibri"/>
            </a:endParaRPr>
          </a:p>
          <a:p>
            <a:pPr marL="241300" indent="-229235" algn="just">
              <a:lnSpc>
                <a:spcPct val="100000"/>
              </a:lnSpc>
              <a:buFont typeface="Arial"/>
              <a:buChar char="•"/>
              <a:tabLst>
                <a:tab pos="241935" algn="l"/>
              </a:tabLst>
            </a:pPr>
            <a:r>
              <a:rPr lang="en-US" b="1" spc="5" dirty="0">
                <a:latin typeface="Maiandra GD" panose="020E0502030308020204" pitchFamily="34" charset="0"/>
                <a:cs typeface="Calibri"/>
              </a:rPr>
              <a:t>Ce-Mg </a:t>
            </a:r>
            <a:r>
              <a:rPr lang="en-US" b="1" spc="-5" dirty="0">
                <a:latin typeface="Maiandra GD" panose="020E0502030308020204" pitchFamily="34" charset="0"/>
                <a:cs typeface="Calibri"/>
              </a:rPr>
              <a:t>alloys </a:t>
            </a:r>
            <a:r>
              <a:rPr lang="en-US" b="1" spc="5" dirty="0">
                <a:latin typeface="Maiandra GD" panose="020E0502030308020204" pitchFamily="34" charset="0"/>
                <a:cs typeface="Calibri"/>
              </a:rPr>
              <a:t>are </a:t>
            </a:r>
            <a:r>
              <a:rPr lang="en-US" b="1" dirty="0">
                <a:latin typeface="Maiandra GD" panose="020E0502030308020204" pitchFamily="34" charset="0"/>
                <a:cs typeface="Calibri"/>
              </a:rPr>
              <a:t>used </a:t>
            </a:r>
            <a:r>
              <a:rPr lang="en-US" b="1" spc="-5" dirty="0">
                <a:latin typeface="Maiandra GD" panose="020E0502030308020204" pitchFamily="34" charset="0"/>
                <a:cs typeface="Calibri"/>
              </a:rPr>
              <a:t>in </a:t>
            </a:r>
            <a:r>
              <a:rPr lang="en-US" b="1" dirty="0">
                <a:latin typeface="Maiandra GD" panose="020E0502030308020204" pitchFamily="34" charset="0"/>
                <a:cs typeface="Calibri"/>
              </a:rPr>
              <a:t>flashlight</a:t>
            </a:r>
            <a:r>
              <a:rPr lang="en-US" b="1" spc="-170" dirty="0">
                <a:latin typeface="Maiandra GD" panose="020E0502030308020204" pitchFamily="34" charset="0"/>
                <a:cs typeface="Calibri"/>
              </a:rPr>
              <a:t> </a:t>
            </a:r>
            <a:r>
              <a:rPr lang="en-US" b="1" spc="-5" dirty="0">
                <a:latin typeface="Maiandra GD" panose="020E0502030308020204" pitchFamily="34" charset="0"/>
                <a:cs typeface="Calibri"/>
              </a:rPr>
              <a:t>powders.</a:t>
            </a:r>
            <a:endParaRPr lang="en-US" b="1" dirty="0">
              <a:latin typeface="Maiandra GD" panose="020E0502030308020204" pitchFamily="34" charset="0"/>
              <a:cs typeface="Calibri"/>
            </a:endParaRPr>
          </a:p>
          <a:p>
            <a:pPr marL="241300" marR="21590" indent="-229235" algn="just">
              <a:lnSpc>
                <a:spcPct val="132500"/>
              </a:lnSpc>
              <a:spcBef>
                <a:spcPts val="905"/>
              </a:spcBef>
              <a:buFont typeface="Arial"/>
              <a:buChar char="•"/>
              <a:tabLst>
                <a:tab pos="241935" algn="l"/>
              </a:tabLst>
            </a:pPr>
            <a:r>
              <a:rPr lang="en-US" b="1" spc="15" dirty="0">
                <a:latin typeface="Maiandra GD" panose="020E0502030308020204" pitchFamily="34" charset="0"/>
                <a:cs typeface="Calibri"/>
              </a:rPr>
              <a:t>Nd </a:t>
            </a:r>
            <a:r>
              <a:rPr lang="en-US" b="1" dirty="0">
                <a:latin typeface="Maiandra GD" panose="020E0502030308020204" pitchFamily="34" charset="0"/>
                <a:cs typeface="Calibri"/>
              </a:rPr>
              <a:t>oxide </a:t>
            </a:r>
            <a:r>
              <a:rPr lang="en-US" b="1" spc="-10" dirty="0">
                <a:latin typeface="Maiandra GD" panose="020E0502030308020204" pitchFamily="34" charset="0"/>
                <a:cs typeface="Calibri"/>
              </a:rPr>
              <a:t>dissolved </a:t>
            </a:r>
            <a:r>
              <a:rPr lang="en-US" b="1" spc="-5" dirty="0">
                <a:latin typeface="Maiandra GD" panose="020E0502030308020204" pitchFamily="34" charset="0"/>
                <a:cs typeface="Calibri"/>
              </a:rPr>
              <a:t>in </a:t>
            </a:r>
            <a:r>
              <a:rPr lang="en-US" b="1" spc="-10" dirty="0">
                <a:latin typeface="Maiandra GD" panose="020E0502030308020204" pitchFamily="34" charset="0"/>
                <a:cs typeface="Calibri"/>
              </a:rPr>
              <a:t>selenium </a:t>
            </a:r>
            <a:r>
              <a:rPr lang="en-US" b="1" dirty="0">
                <a:latin typeface="Maiandra GD" panose="020E0502030308020204" pitchFamily="34" charset="0"/>
                <a:cs typeface="Calibri"/>
              </a:rPr>
              <a:t>oxychloride </a:t>
            </a:r>
            <a:r>
              <a:rPr lang="en-US" b="1" spc="-5" dirty="0">
                <a:latin typeface="Maiandra GD" panose="020E0502030308020204" pitchFamily="34" charset="0"/>
                <a:cs typeface="Calibri"/>
              </a:rPr>
              <a:t>is </a:t>
            </a:r>
            <a:r>
              <a:rPr lang="en-US" b="1" spc="5" dirty="0">
                <a:latin typeface="Maiandra GD" panose="020E0502030308020204" pitchFamily="34" charset="0"/>
                <a:cs typeface="Calibri"/>
              </a:rPr>
              <a:t>one</a:t>
            </a:r>
            <a:r>
              <a:rPr lang="en-US" b="1" spc="390" dirty="0">
                <a:latin typeface="Maiandra GD" panose="020E0502030308020204" pitchFamily="34" charset="0"/>
                <a:cs typeface="Calibri"/>
              </a:rPr>
              <a:t> </a:t>
            </a:r>
            <a:r>
              <a:rPr lang="en-US" b="1" spc="-5" dirty="0">
                <a:latin typeface="Maiandra GD" panose="020E0502030308020204" pitchFamily="34" charset="0"/>
                <a:cs typeface="Calibri"/>
              </a:rPr>
              <a:t>of  </a:t>
            </a:r>
            <a:r>
              <a:rPr lang="en-US" b="1" spc="10" dirty="0">
                <a:latin typeface="Maiandra GD" panose="020E0502030308020204" pitchFamily="34" charset="0"/>
                <a:cs typeface="Calibri"/>
              </a:rPr>
              <a:t>the </a:t>
            </a:r>
            <a:r>
              <a:rPr lang="en-US" b="1" dirty="0">
                <a:latin typeface="Maiandra GD" panose="020E0502030308020204" pitchFamily="34" charset="0"/>
                <a:cs typeface="Calibri"/>
              </a:rPr>
              <a:t>most </a:t>
            </a:r>
            <a:r>
              <a:rPr lang="en-US" b="1" spc="-5" dirty="0">
                <a:latin typeface="Maiandra GD" panose="020E0502030308020204" pitchFamily="34" charset="0"/>
                <a:cs typeface="Calibri"/>
              </a:rPr>
              <a:t>powerful </a:t>
            </a:r>
            <a:r>
              <a:rPr lang="en-US" b="1" spc="-10" dirty="0">
                <a:latin typeface="Maiandra GD" panose="020E0502030308020204" pitchFamily="34" charset="0"/>
                <a:cs typeface="Calibri"/>
              </a:rPr>
              <a:t>liquid </a:t>
            </a:r>
            <a:r>
              <a:rPr lang="en-US" b="1" spc="-5" dirty="0">
                <a:latin typeface="Maiandra GD" panose="020E0502030308020204" pitchFamily="34" charset="0"/>
                <a:cs typeface="Calibri"/>
              </a:rPr>
              <a:t>lasers known </a:t>
            </a:r>
            <a:r>
              <a:rPr lang="en-US" b="1" spc="10" dirty="0">
                <a:latin typeface="Maiandra GD" panose="020E0502030308020204" pitchFamily="34" charset="0"/>
                <a:cs typeface="Calibri"/>
              </a:rPr>
              <a:t>so</a:t>
            </a:r>
            <a:r>
              <a:rPr lang="en-US" b="1" spc="-105" dirty="0">
                <a:latin typeface="Maiandra GD" panose="020E0502030308020204" pitchFamily="34" charset="0"/>
                <a:cs typeface="Calibri"/>
              </a:rPr>
              <a:t> </a:t>
            </a:r>
            <a:r>
              <a:rPr lang="en-US" b="1" spc="-35" dirty="0">
                <a:latin typeface="Maiandra GD" panose="020E0502030308020204" pitchFamily="34" charset="0"/>
                <a:cs typeface="Calibri"/>
              </a:rPr>
              <a:t>far.</a:t>
            </a:r>
            <a:endParaRPr lang="en-US" b="1" dirty="0">
              <a:latin typeface="Maiandra GD" panose="020E0502030308020204" pitchFamily="34" charset="0"/>
              <a:cs typeface="Calibri"/>
            </a:endParaRPr>
          </a:p>
          <a:p>
            <a:pPr marL="241300" marR="5080" indent="-229235" algn="just">
              <a:lnSpc>
                <a:spcPct val="132600"/>
              </a:lnSpc>
              <a:spcBef>
                <a:spcPts val="900"/>
              </a:spcBef>
              <a:buFont typeface="Arial"/>
              <a:buChar char="•"/>
              <a:tabLst>
                <a:tab pos="241935" algn="l"/>
              </a:tabLst>
            </a:pPr>
            <a:r>
              <a:rPr lang="en-US" b="1" dirty="0">
                <a:latin typeface="Maiandra GD" panose="020E0502030308020204" pitchFamily="34" charset="0"/>
                <a:cs typeface="Calibri"/>
              </a:rPr>
              <a:t>Ce </a:t>
            </a:r>
            <a:r>
              <a:rPr lang="en-US" b="1" spc="5" dirty="0">
                <a:latin typeface="Maiandra GD" panose="020E0502030308020204" pitchFamily="34" charset="0"/>
                <a:cs typeface="Calibri"/>
              </a:rPr>
              <a:t>salts are </a:t>
            </a:r>
            <a:r>
              <a:rPr lang="en-US" b="1" dirty="0">
                <a:latin typeface="Maiandra GD" panose="020E0502030308020204" pitchFamily="34" charset="0"/>
                <a:cs typeface="Calibri"/>
              </a:rPr>
              <a:t>used in </a:t>
            </a:r>
            <a:r>
              <a:rPr lang="en-US" b="1" spc="-5" dirty="0">
                <a:latin typeface="Maiandra GD" panose="020E0502030308020204" pitchFamily="34" charset="0"/>
                <a:cs typeface="Calibri"/>
              </a:rPr>
              <a:t>analysis, dyeing, </a:t>
            </a:r>
            <a:r>
              <a:rPr lang="en-US" b="1" spc="15" dirty="0">
                <a:latin typeface="Maiandra GD" panose="020E0502030308020204" pitchFamily="34" charset="0"/>
                <a:cs typeface="Calibri"/>
              </a:rPr>
              <a:t>lead</a:t>
            </a:r>
            <a:r>
              <a:rPr lang="en-US" b="1" spc="-130" dirty="0">
                <a:latin typeface="Maiandra GD" panose="020E0502030308020204" pitchFamily="34" charset="0"/>
                <a:cs typeface="Calibri"/>
              </a:rPr>
              <a:t> </a:t>
            </a:r>
            <a:r>
              <a:rPr lang="en-US" b="1" dirty="0">
                <a:latin typeface="Maiandra GD" panose="020E0502030308020204" pitchFamily="34" charset="0"/>
                <a:cs typeface="Calibri"/>
              </a:rPr>
              <a:t>accumulators,  </a:t>
            </a:r>
            <a:r>
              <a:rPr lang="en-US" b="1" spc="-10" dirty="0">
                <a:latin typeface="Maiandra GD" panose="020E0502030308020204" pitchFamily="34" charset="0"/>
                <a:cs typeface="Calibri"/>
              </a:rPr>
              <a:t>medicines </a:t>
            </a:r>
            <a:r>
              <a:rPr lang="en-US" b="1" spc="10" dirty="0">
                <a:latin typeface="Maiandra GD" panose="020E0502030308020204" pitchFamily="34" charset="0"/>
                <a:cs typeface="Calibri"/>
              </a:rPr>
              <a:t>and </a:t>
            </a:r>
            <a:r>
              <a:rPr lang="en-US" b="1" spc="5" dirty="0">
                <a:latin typeface="Maiandra GD" panose="020E0502030308020204" pitchFamily="34" charset="0"/>
                <a:cs typeface="Calibri"/>
              </a:rPr>
              <a:t>as</a:t>
            </a:r>
            <a:r>
              <a:rPr lang="en-US" b="1" spc="-40" dirty="0">
                <a:latin typeface="Maiandra GD" panose="020E0502030308020204" pitchFamily="34" charset="0"/>
                <a:cs typeface="Calibri"/>
              </a:rPr>
              <a:t> </a:t>
            </a:r>
            <a:r>
              <a:rPr lang="en-US" b="1" spc="5" dirty="0">
                <a:latin typeface="Maiandra GD" panose="020E0502030308020204" pitchFamily="34" charset="0"/>
                <a:cs typeface="Calibri"/>
              </a:rPr>
              <a:t>catalyst.</a:t>
            </a:r>
            <a:endParaRPr lang="en-US" b="1" dirty="0">
              <a:latin typeface="Maiandra GD" panose="020E0502030308020204" pitchFamily="34" charset="0"/>
              <a:cs typeface="Calibri"/>
            </a:endParaRPr>
          </a:p>
          <a:p>
            <a:pPr marL="241300" marR="22860" indent="-229235" algn="just">
              <a:lnSpc>
                <a:spcPct val="132500"/>
              </a:lnSpc>
              <a:spcBef>
                <a:spcPts val="900"/>
              </a:spcBef>
              <a:buFont typeface="Arial"/>
              <a:buChar char="•"/>
              <a:tabLst>
                <a:tab pos="241935" algn="l"/>
              </a:tabLst>
            </a:pPr>
            <a:r>
              <a:rPr lang="en-US" b="1" spc="20" dirty="0">
                <a:latin typeface="Maiandra GD" panose="020E0502030308020204" pitchFamily="34" charset="0"/>
                <a:cs typeface="Calibri"/>
              </a:rPr>
              <a:t>Ln </a:t>
            </a:r>
            <a:r>
              <a:rPr lang="en-US" b="1" spc="-10" dirty="0">
                <a:latin typeface="Maiandra GD" panose="020E0502030308020204" pitchFamily="34" charset="0"/>
                <a:cs typeface="Calibri"/>
              </a:rPr>
              <a:t>elements </a:t>
            </a:r>
            <a:r>
              <a:rPr lang="en-US" b="1" spc="10" dirty="0">
                <a:latin typeface="Maiandra GD" panose="020E0502030308020204" pitchFamily="34" charset="0"/>
                <a:cs typeface="Calibri"/>
              </a:rPr>
              <a:t>and </a:t>
            </a:r>
            <a:r>
              <a:rPr lang="en-US" b="1" spc="-5" dirty="0">
                <a:latin typeface="Maiandra GD" panose="020E0502030308020204" pitchFamily="34" charset="0"/>
                <a:cs typeface="Calibri"/>
              </a:rPr>
              <a:t>their </a:t>
            </a:r>
            <a:r>
              <a:rPr lang="en-US" b="1" dirty="0">
                <a:latin typeface="Maiandra GD" panose="020E0502030308020204" pitchFamily="34" charset="0"/>
                <a:cs typeface="Calibri"/>
              </a:rPr>
              <a:t>compounds </a:t>
            </a:r>
            <a:r>
              <a:rPr lang="en-US" b="1" spc="5" dirty="0">
                <a:latin typeface="Maiandra GD" panose="020E0502030308020204" pitchFamily="34" charset="0"/>
                <a:cs typeface="Calibri"/>
              </a:rPr>
              <a:t>are </a:t>
            </a:r>
            <a:r>
              <a:rPr lang="en-US" b="1" spc="-5" dirty="0">
                <a:latin typeface="Maiandra GD" panose="020E0502030308020204" pitchFamily="34" charset="0"/>
                <a:cs typeface="Calibri"/>
              </a:rPr>
              <a:t>being used </a:t>
            </a:r>
            <a:r>
              <a:rPr lang="en-US" b="1" spc="-15" dirty="0">
                <a:latin typeface="Maiandra GD" panose="020E0502030308020204" pitchFamily="34" charset="0"/>
                <a:cs typeface="Calibri"/>
              </a:rPr>
              <a:t>in  </a:t>
            </a:r>
            <a:r>
              <a:rPr lang="en-US" b="1" dirty="0">
                <a:latin typeface="Maiandra GD" panose="020E0502030308020204" pitchFamily="34" charset="0"/>
                <a:cs typeface="Calibri"/>
              </a:rPr>
              <a:t>nuclear </a:t>
            </a:r>
            <a:r>
              <a:rPr lang="en-US" b="1" spc="5" dirty="0">
                <a:latin typeface="Maiandra GD" panose="020E0502030308020204" pitchFamily="34" charset="0"/>
                <a:cs typeface="Calibri"/>
              </a:rPr>
              <a:t>control, </a:t>
            </a:r>
            <a:r>
              <a:rPr lang="en-US" b="1" spc="-5" dirty="0">
                <a:latin typeface="Maiandra GD" panose="020E0502030308020204" pitchFamily="34" charset="0"/>
                <a:cs typeface="Calibri"/>
              </a:rPr>
              <a:t>shielding </a:t>
            </a:r>
            <a:r>
              <a:rPr lang="en-US" b="1" spc="10" dirty="0">
                <a:latin typeface="Maiandra GD" panose="020E0502030308020204" pitchFamily="34" charset="0"/>
                <a:cs typeface="Calibri"/>
              </a:rPr>
              <a:t>and </a:t>
            </a:r>
            <a:r>
              <a:rPr lang="en-US" b="1" spc="-5" dirty="0">
                <a:latin typeface="Maiandra GD" panose="020E0502030308020204" pitchFamily="34" charset="0"/>
                <a:cs typeface="Calibri"/>
              </a:rPr>
              <a:t>fluxing</a:t>
            </a:r>
            <a:r>
              <a:rPr lang="en-US" b="1" spc="-260" dirty="0">
                <a:latin typeface="Maiandra GD" panose="020E0502030308020204" pitchFamily="34" charset="0"/>
                <a:cs typeface="Calibri"/>
              </a:rPr>
              <a:t> </a:t>
            </a:r>
            <a:r>
              <a:rPr lang="en-US" b="1" spc="-5" dirty="0">
                <a:latin typeface="Maiandra GD" panose="020E0502030308020204" pitchFamily="34" charset="0"/>
                <a:cs typeface="Calibri"/>
              </a:rPr>
              <a:t>devices.</a:t>
            </a:r>
            <a:endParaRPr lang="en-US" b="1" dirty="0">
              <a:latin typeface="Maiandra GD" panose="020E0502030308020204" pitchFamily="34" charset="0"/>
              <a:cs typeface="Calibri"/>
            </a:endParaRPr>
          </a:p>
          <a:p>
            <a:pPr marL="241300" marR="8255" indent="-229235" algn="just">
              <a:lnSpc>
                <a:spcPct val="130700"/>
              </a:lnSpc>
              <a:spcBef>
                <a:spcPts val="940"/>
              </a:spcBef>
              <a:buFont typeface="Arial"/>
              <a:buChar char="•"/>
              <a:tabLst>
                <a:tab pos="241935" algn="l"/>
              </a:tabLst>
            </a:pPr>
            <a:r>
              <a:rPr lang="en-US" b="1" spc="10" dirty="0">
                <a:latin typeface="Maiandra GD" panose="020E0502030308020204" pitchFamily="34" charset="0"/>
                <a:cs typeface="Calibri"/>
              </a:rPr>
              <a:t>Since </a:t>
            </a:r>
            <a:r>
              <a:rPr lang="en-US" b="1" spc="-5" dirty="0">
                <a:latin typeface="Maiandra GD" panose="020E0502030308020204" pitchFamily="34" charset="0"/>
                <a:cs typeface="Calibri"/>
              </a:rPr>
              <a:t>lanthanides improve </a:t>
            </a:r>
            <a:r>
              <a:rPr lang="en-US" b="1" spc="10" dirty="0">
                <a:latin typeface="Maiandra GD" panose="020E0502030308020204" pitchFamily="34" charset="0"/>
                <a:cs typeface="Calibri"/>
              </a:rPr>
              <a:t>the </a:t>
            </a:r>
            <a:r>
              <a:rPr lang="en-US" b="1" spc="-15" dirty="0">
                <a:latin typeface="Maiandra GD" panose="020E0502030308020204" pitchFamily="34" charset="0"/>
                <a:cs typeface="Calibri"/>
              </a:rPr>
              <a:t>workability </a:t>
            </a:r>
            <a:r>
              <a:rPr lang="en-US" b="1" dirty="0">
                <a:latin typeface="Maiandra GD" panose="020E0502030308020204" pitchFamily="34" charset="0"/>
                <a:cs typeface="Calibri"/>
              </a:rPr>
              <a:t>of </a:t>
            </a:r>
            <a:r>
              <a:rPr lang="en-US" b="1" spc="-5" dirty="0">
                <a:latin typeface="Maiandra GD" panose="020E0502030308020204" pitchFamily="34" charset="0"/>
                <a:cs typeface="Calibri"/>
              </a:rPr>
              <a:t>steel  when </a:t>
            </a:r>
            <a:r>
              <a:rPr lang="en-US" b="1" dirty="0">
                <a:latin typeface="Maiandra GD" panose="020E0502030308020204" pitchFamily="34" charset="0"/>
                <a:cs typeface="Calibri"/>
              </a:rPr>
              <a:t>heated, </a:t>
            </a:r>
            <a:r>
              <a:rPr lang="en-US" b="1" spc="10" dirty="0">
                <a:latin typeface="Maiandra GD" panose="020E0502030308020204" pitchFamily="34" charset="0"/>
                <a:cs typeface="Calibri"/>
              </a:rPr>
              <a:t>so </a:t>
            </a:r>
            <a:r>
              <a:rPr lang="en-US" b="1" spc="-10" dirty="0">
                <a:latin typeface="Maiandra GD" panose="020E0502030308020204" pitchFamily="34" charset="0"/>
                <a:cs typeface="Calibri"/>
              </a:rPr>
              <a:t>alloys </a:t>
            </a:r>
            <a:r>
              <a:rPr lang="en-US" b="1" dirty="0">
                <a:latin typeface="Maiandra GD" panose="020E0502030308020204" pitchFamily="34" charset="0"/>
                <a:cs typeface="Calibri"/>
              </a:rPr>
              <a:t>of </a:t>
            </a:r>
            <a:r>
              <a:rPr lang="en-US" b="1" spc="-5" dirty="0">
                <a:latin typeface="Maiandra GD" panose="020E0502030308020204" pitchFamily="34" charset="0"/>
                <a:cs typeface="Calibri"/>
              </a:rPr>
              <a:t>lanthanides </a:t>
            </a:r>
            <a:r>
              <a:rPr lang="en-US" b="1" dirty="0">
                <a:latin typeface="Maiandra GD" panose="020E0502030308020204" pitchFamily="34" charset="0"/>
                <a:cs typeface="Calibri"/>
              </a:rPr>
              <a:t>with </a:t>
            </a:r>
            <a:r>
              <a:rPr lang="en-US" b="1" spc="25" dirty="0">
                <a:latin typeface="Maiandra GD" panose="020E0502030308020204" pitchFamily="34" charset="0"/>
                <a:cs typeface="Calibri"/>
              </a:rPr>
              <a:t>Fe </a:t>
            </a:r>
            <a:r>
              <a:rPr lang="en-US" b="1" spc="5" dirty="0">
                <a:latin typeface="Maiandra GD" panose="020E0502030308020204" pitchFamily="34" charset="0"/>
                <a:cs typeface="Calibri"/>
              </a:rPr>
              <a:t>are </a:t>
            </a:r>
            <a:r>
              <a:rPr lang="en-US" b="1" spc="-15" dirty="0">
                <a:latin typeface="Maiandra GD" panose="020E0502030308020204" pitchFamily="34" charset="0"/>
                <a:cs typeface="Calibri"/>
              </a:rPr>
              <a:t>well-  </a:t>
            </a:r>
            <a:r>
              <a:rPr lang="en-US" b="1" spc="-5" dirty="0">
                <a:latin typeface="Maiandra GD" panose="020E0502030308020204" pitchFamily="34" charset="0"/>
                <a:cs typeface="Calibri"/>
              </a:rPr>
              <a:t>known.</a:t>
            </a:r>
            <a:endParaRPr lang="en-US" b="1" dirty="0">
              <a:latin typeface="Maiandra GD" panose="020E0502030308020204" pitchFamily="34" charset="0"/>
              <a:cs typeface="Calibri"/>
            </a:endParaRPr>
          </a:p>
          <a:p>
            <a:pPr marL="241300" marR="6985" indent="-229235" algn="just">
              <a:lnSpc>
                <a:spcPct val="128899"/>
              </a:lnSpc>
              <a:spcBef>
                <a:spcPts val="1050"/>
              </a:spcBef>
              <a:buFont typeface="Arial"/>
              <a:buChar char="•"/>
              <a:tabLst>
                <a:tab pos="241935" algn="l"/>
              </a:tabLst>
            </a:pPr>
            <a:r>
              <a:rPr lang="en-US" b="1" dirty="0">
                <a:latin typeface="Maiandra GD" panose="020E0502030308020204" pitchFamily="34" charset="0"/>
                <a:cs typeface="Calibri"/>
              </a:rPr>
              <a:t>Gd2(SO4)3.7H2O </a:t>
            </a:r>
            <a:r>
              <a:rPr lang="en-US" b="1" spc="5" dirty="0">
                <a:latin typeface="Maiandra GD" panose="020E0502030308020204" pitchFamily="34" charset="0"/>
                <a:cs typeface="Calibri"/>
              </a:rPr>
              <a:t>has </a:t>
            </a:r>
            <a:r>
              <a:rPr lang="en-US" b="1" spc="-10" dirty="0">
                <a:latin typeface="Maiandra GD" panose="020E0502030308020204" pitchFamily="34" charset="0"/>
                <a:cs typeface="Calibri"/>
              </a:rPr>
              <a:t>been </a:t>
            </a:r>
            <a:r>
              <a:rPr lang="en-US" b="1" spc="-5" dirty="0">
                <a:latin typeface="Maiandra GD" panose="020E0502030308020204" pitchFamily="34" charset="0"/>
                <a:cs typeface="Calibri"/>
              </a:rPr>
              <a:t>used </a:t>
            </a:r>
            <a:r>
              <a:rPr lang="en-US" b="1" spc="20" dirty="0">
                <a:latin typeface="Maiandra GD" panose="020E0502030308020204" pitchFamily="34" charset="0"/>
                <a:cs typeface="Calibri"/>
              </a:rPr>
              <a:t>to </a:t>
            </a:r>
            <a:r>
              <a:rPr lang="en-US" b="1" spc="-5" dirty="0">
                <a:latin typeface="Maiandra GD" panose="020E0502030308020204" pitchFamily="34" charset="0"/>
                <a:cs typeface="Calibri"/>
              </a:rPr>
              <a:t>produce </a:t>
            </a:r>
            <a:r>
              <a:rPr lang="en-US" b="1" spc="-10" dirty="0">
                <a:latin typeface="Maiandra GD" panose="020E0502030308020204" pitchFamily="34" charset="0"/>
                <a:cs typeface="Calibri"/>
              </a:rPr>
              <a:t>very </a:t>
            </a:r>
            <a:r>
              <a:rPr lang="en-US" b="1" dirty="0">
                <a:latin typeface="Maiandra GD" panose="020E0502030308020204" pitchFamily="34" charset="0"/>
                <a:cs typeface="Calibri"/>
              </a:rPr>
              <a:t>low  temperature.</a:t>
            </a:r>
          </a:p>
        </p:txBody>
      </p:sp>
    </p:spTree>
    <p:extLst>
      <p:ext uri="{BB962C8B-B14F-4D97-AF65-F5344CB8AC3E}">
        <p14:creationId xmlns:p14="http://schemas.microsoft.com/office/powerpoint/2010/main" val="3459948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7099B7-6552-4870-963F-4AEAA37A8CCF}"/>
              </a:ext>
            </a:extLst>
          </p:cNvPr>
          <p:cNvSpPr/>
          <p:nvPr/>
        </p:nvSpPr>
        <p:spPr>
          <a:xfrm>
            <a:off x="640415" y="1283559"/>
            <a:ext cx="10747164" cy="3508653"/>
          </a:xfrm>
          <a:prstGeom prst="rect">
            <a:avLst/>
          </a:prstGeom>
        </p:spPr>
        <p:txBody>
          <a:bodyPr wrap="square">
            <a:spAutoFit/>
          </a:bodyPr>
          <a:lstStyle/>
          <a:p>
            <a:r>
              <a:rPr lang="en-US" sz="2400" b="1" dirty="0">
                <a:solidFill>
                  <a:srgbClr val="0070C0"/>
                </a:solidFill>
                <a:latin typeface="Maiandra GD" panose="020E0502030308020204" pitchFamily="34" charset="0"/>
              </a:rPr>
              <a:t>SEPARATION OF LANTHANIDES:</a:t>
            </a:r>
          </a:p>
          <a:p>
            <a:endParaRPr lang="en-US" b="1" dirty="0">
              <a:solidFill>
                <a:srgbClr val="0070C0"/>
              </a:solidFill>
              <a:latin typeface="Maiandra GD" panose="020E0502030308020204" pitchFamily="34" charset="0"/>
            </a:endParaRPr>
          </a:p>
          <a:p>
            <a:endParaRPr lang="en-US" b="1" dirty="0">
              <a:solidFill>
                <a:srgbClr val="0070C0"/>
              </a:solidFill>
              <a:latin typeface="Maiandra GD" panose="020E0502030308020204" pitchFamily="34" charset="0"/>
            </a:endParaRPr>
          </a:p>
          <a:p>
            <a:r>
              <a:rPr lang="en-US" sz="2400" b="1" dirty="0">
                <a:latin typeface="Maiandra GD" panose="020E0502030308020204" pitchFamily="34" charset="0"/>
              </a:rPr>
              <a:t>Except promethium, they occur together in earth’s  crust in various forms and very difficult to separate  from each other because all the lanthanides have the same size and charge (of +3 unit). The chemical properties of these elements which depend on the size and charge are, therefore, almost identical. Hence, their isolation from one another is quite difficult. However, the following methods have been used to separate them from one another.</a:t>
            </a:r>
          </a:p>
          <a:p>
            <a:endParaRPr lang="en-IN" b="1" dirty="0">
              <a:latin typeface="Maiandra GD" panose="020E0502030308020204" pitchFamily="34" charset="0"/>
            </a:endParaRPr>
          </a:p>
        </p:txBody>
      </p:sp>
    </p:spTree>
    <p:extLst>
      <p:ext uri="{BB962C8B-B14F-4D97-AF65-F5344CB8AC3E}">
        <p14:creationId xmlns:p14="http://schemas.microsoft.com/office/powerpoint/2010/main" val="4288018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B97388-A6C1-4DEB-9C0B-3038B98626CE}"/>
              </a:ext>
            </a:extLst>
          </p:cNvPr>
          <p:cNvSpPr txBox="1"/>
          <p:nvPr/>
        </p:nvSpPr>
        <p:spPr>
          <a:xfrm flipH="1">
            <a:off x="309666" y="235670"/>
            <a:ext cx="10550011" cy="4247317"/>
          </a:xfrm>
          <a:prstGeom prst="rect">
            <a:avLst/>
          </a:prstGeom>
          <a:noFill/>
        </p:spPr>
        <p:txBody>
          <a:bodyPr wrap="square" rtlCol="0">
            <a:spAutoFit/>
          </a:bodyPr>
          <a:lstStyle/>
          <a:p>
            <a:pPr marL="285750" indent="-285750">
              <a:buFont typeface="Wingdings" panose="05000000000000000000" pitchFamily="2" charset="2"/>
              <a:buChar char="Ø"/>
            </a:pPr>
            <a:r>
              <a:rPr lang="en-US"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rPr>
              <a:t>Actinide Contraction</a:t>
            </a:r>
          </a:p>
          <a:p>
            <a:pPr marL="285750" indent="-285750">
              <a:buFont typeface="Wingdings" panose="05000000000000000000" pitchFamily="2" charset="2"/>
              <a:buChar char="Ø"/>
            </a:pPr>
            <a:endParaRPr lang="en-US"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endParaRPr>
          </a:p>
          <a:p>
            <a:pPr marL="285750" indent="-285750">
              <a:buFont typeface="Wingdings" panose="05000000000000000000" pitchFamily="2" charset="2"/>
              <a:buChar char="Ø"/>
            </a:pPr>
            <a:r>
              <a:rPr lang="en-IN"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rPr>
              <a:t>Variation </a:t>
            </a:r>
            <a:r>
              <a:rPr lang="en-IN" b="1" spc="35"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rPr>
              <a:t>In </a:t>
            </a:r>
            <a:r>
              <a:rPr lang="en-IN" b="1" spc="-370"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rPr>
              <a:t> </a:t>
            </a:r>
            <a:r>
              <a:rPr lang="en-IN" b="1" spc="15"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rPr>
              <a:t>Properties</a:t>
            </a:r>
            <a:endParaRPr lang="en-IN"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endParaRPr>
          </a:p>
          <a:p>
            <a:pPr marL="285750" indent="-285750">
              <a:buFont typeface="Wingdings" panose="05000000000000000000" pitchFamily="2" charset="2"/>
              <a:buChar char="Ø"/>
            </a:pPr>
            <a:endParaRPr lang="en-US"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endParaRPr>
          </a:p>
          <a:p>
            <a:pPr marL="285750" indent="-285750">
              <a:buFont typeface="Wingdings" panose="05000000000000000000" pitchFamily="2" charset="2"/>
              <a:buChar char="Ø"/>
            </a:pPr>
            <a:r>
              <a:rPr lang="en-US"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rPr>
              <a:t>Complex Formation Tendency</a:t>
            </a:r>
          </a:p>
          <a:p>
            <a:pPr marL="285750" indent="-285750">
              <a:buFont typeface="Wingdings" panose="05000000000000000000" pitchFamily="2" charset="2"/>
              <a:buChar char="Ø"/>
            </a:pPr>
            <a:endParaRPr lang="en-US"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endParaRPr>
          </a:p>
          <a:p>
            <a:pPr marL="285750" indent="-285750">
              <a:buFont typeface="Wingdings" panose="05000000000000000000" pitchFamily="2" charset="2"/>
              <a:buChar char="Ø"/>
            </a:pPr>
            <a:r>
              <a:rPr lang="en-US"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rPr>
              <a:t>Chemical Properties</a:t>
            </a:r>
          </a:p>
          <a:p>
            <a:pPr marL="285750" indent="-285750">
              <a:buFont typeface="Wingdings" panose="05000000000000000000" pitchFamily="2" charset="2"/>
              <a:buChar char="Ø"/>
            </a:pPr>
            <a:endParaRPr lang="en-US"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endParaRPr>
          </a:p>
          <a:p>
            <a:pPr marL="285750" indent="-285750">
              <a:buFont typeface="Wingdings" panose="05000000000000000000" pitchFamily="2" charset="2"/>
              <a:buChar char="Ø"/>
            </a:pPr>
            <a:r>
              <a:rPr lang="en-US"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rPr>
              <a:t>Similarities And Differences Between Lanthanides And Actinides</a:t>
            </a:r>
          </a:p>
          <a:p>
            <a:pPr marL="285750" indent="-285750">
              <a:buFont typeface="Wingdings" panose="05000000000000000000" pitchFamily="2" charset="2"/>
              <a:buChar char="Ø"/>
            </a:pPr>
            <a:endParaRPr lang="en-US"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endParaRPr>
          </a:p>
          <a:p>
            <a:pPr marL="285750" indent="-285750">
              <a:buFont typeface="Wingdings" panose="05000000000000000000" pitchFamily="2" charset="2"/>
              <a:buChar char="Ø"/>
            </a:pPr>
            <a:r>
              <a:rPr lang="en-US"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rPr>
              <a:t>Magnetic &amp; Spectral Properties</a:t>
            </a:r>
          </a:p>
          <a:p>
            <a:pPr marL="285750" indent="-285750">
              <a:buFont typeface="Wingdings" panose="05000000000000000000" pitchFamily="2" charset="2"/>
              <a:buChar char="Ø"/>
            </a:pPr>
            <a:endParaRPr lang="en-US"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endParaRPr>
          </a:p>
          <a:p>
            <a:pPr marL="285750" indent="-285750">
              <a:buFont typeface="Wingdings" panose="05000000000000000000" pitchFamily="2" charset="2"/>
              <a:buChar char="Ø"/>
            </a:pPr>
            <a:endParaRPr lang="en-US"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endParaRPr>
          </a:p>
          <a:p>
            <a:pPr marL="285750" indent="-285750">
              <a:buFont typeface="Wingdings" panose="05000000000000000000" pitchFamily="2" charset="2"/>
              <a:buChar char="Ø"/>
            </a:pPr>
            <a:endParaRPr lang="en-US"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endParaRPr>
          </a:p>
          <a:p>
            <a:pPr marL="285750" indent="-285750">
              <a:buFont typeface="Wingdings" panose="05000000000000000000" pitchFamily="2" charset="2"/>
              <a:buChar char="Ø"/>
            </a:pPr>
            <a:endParaRPr lang="en-IN" b="1" dirty="0">
              <a:solidFill>
                <a:srgbClr val="00B050"/>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2985885-8965-4143-9091-4BAE00199E86}"/>
              </a:ext>
            </a:extLst>
          </p:cNvPr>
          <p:cNvSpPr txBox="1"/>
          <p:nvPr/>
        </p:nvSpPr>
        <p:spPr>
          <a:xfrm flipH="1">
            <a:off x="157139" y="4171312"/>
            <a:ext cx="11877721" cy="1631216"/>
          </a:xfrm>
          <a:prstGeom prst="rect">
            <a:avLst/>
          </a:prstGeom>
          <a:noFill/>
        </p:spPr>
        <p:txBody>
          <a:bodyPr wrap="square" rtlCol="0">
            <a:spAutoFit/>
          </a:bodyPr>
          <a:lstStyle/>
          <a:p>
            <a:pPr marL="285750" indent="-285750">
              <a:buFont typeface="Wingdings" panose="05000000000000000000" pitchFamily="2" charset="2"/>
              <a:buChar char="v"/>
            </a:pPr>
            <a:r>
              <a:rPr lang="en-US" sz="2000" b="1" dirty="0">
                <a:solidFill>
                  <a:srgbClr val="A907A9"/>
                </a:solidFill>
                <a:latin typeface="Maiandra GD" panose="020E0502030308020204" pitchFamily="34" charset="0"/>
              </a:rPr>
              <a:t>Inorganic Chemistry For B.Sc. Of all Indian Universities By </a:t>
            </a:r>
            <a:r>
              <a:rPr lang="en-US" sz="2000" b="1" dirty="0" err="1">
                <a:solidFill>
                  <a:srgbClr val="A907A9"/>
                </a:solidFill>
                <a:latin typeface="Maiandra GD" panose="020E0502030308020204" pitchFamily="34" charset="0"/>
              </a:rPr>
              <a:t>R.L.Madan</a:t>
            </a:r>
            <a:r>
              <a:rPr lang="en-US" sz="2000" b="1" dirty="0">
                <a:solidFill>
                  <a:srgbClr val="A907A9"/>
                </a:solidFill>
                <a:latin typeface="Maiandra GD" panose="020E0502030308020204" pitchFamily="34" charset="0"/>
              </a:rPr>
              <a:t> and </a:t>
            </a:r>
            <a:r>
              <a:rPr lang="en-US" sz="2000" b="1" dirty="0" err="1">
                <a:solidFill>
                  <a:srgbClr val="A907A9"/>
                </a:solidFill>
                <a:latin typeface="Maiandra GD" panose="020E0502030308020204" pitchFamily="34" charset="0"/>
              </a:rPr>
              <a:t>G.D.Tuli</a:t>
            </a:r>
            <a:r>
              <a:rPr lang="en-US" sz="2000" b="1" dirty="0">
                <a:solidFill>
                  <a:srgbClr val="A907A9"/>
                </a:solidFill>
                <a:latin typeface="Maiandra GD" panose="020E0502030308020204" pitchFamily="34" charset="0"/>
              </a:rPr>
              <a:t>.</a:t>
            </a:r>
          </a:p>
          <a:p>
            <a:pPr marL="285750" indent="-285750">
              <a:buFont typeface="Wingdings" panose="05000000000000000000" pitchFamily="2" charset="2"/>
              <a:buChar char="v"/>
            </a:pPr>
            <a:r>
              <a:rPr lang="en-US" sz="2000" b="1" dirty="0">
                <a:solidFill>
                  <a:srgbClr val="A907A9"/>
                </a:solidFill>
                <a:latin typeface="Maiandra GD" panose="020E0502030308020204" pitchFamily="34" charset="0"/>
              </a:rPr>
              <a:t>Inorganic Chemistry by Catherine </a:t>
            </a:r>
            <a:r>
              <a:rPr lang="en-US" sz="2000" b="1" dirty="0" err="1">
                <a:solidFill>
                  <a:srgbClr val="A907A9"/>
                </a:solidFill>
                <a:latin typeface="Maiandra GD" panose="020E0502030308020204" pitchFamily="34" charset="0"/>
              </a:rPr>
              <a:t>E.Housecraft</a:t>
            </a:r>
            <a:r>
              <a:rPr lang="en-US" sz="2000" b="1" dirty="0">
                <a:solidFill>
                  <a:srgbClr val="A907A9"/>
                </a:solidFill>
                <a:latin typeface="Maiandra GD" panose="020E0502030308020204" pitchFamily="34" charset="0"/>
              </a:rPr>
              <a:t> and Alan </a:t>
            </a:r>
            <a:r>
              <a:rPr lang="en-US" sz="2000" b="1" dirty="0" err="1">
                <a:solidFill>
                  <a:srgbClr val="A907A9"/>
                </a:solidFill>
                <a:latin typeface="Maiandra GD" panose="020E0502030308020204" pitchFamily="34" charset="0"/>
              </a:rPr>
              <a:t>G.Sharpe</a:t>
            </a:r>
            <a:r>
              <a:rPr lang="en-US" sz="2000" b="1" dirty="0">
                <a:solidFill>
                  <a:srgbClr val="A907A9"/>
                </a:solidFill>
                <a:latin typeface="Maiandra GD" panose="020E0502030308020204" pitchFamily="34" charset="0"/>
              </a:rPr>
              <a:t>.</a:t>
            </a:r>
          </a:p>
          <a:p>
            <a:pPr marL="285750" indent="-285750">
              <a:buFont typeface="Wingdings" panose="05000000000000000000" pitchFamily="2" charset="2"/>
              <a:buChar char="v"/>
            </a:pPr>
            <a:r>
              <a:rPr lang="en-US" sz="2000" b="1" dirty="0">
                <a:solidFill>
                  <a:srgbClr val="A907A9"/>
                </a:solidFill>
                <a:latin typeface="Maiandra GD" panose="020E0502030308020204" pitchFamily="34" charset="0"/>
              </a:rPr>
              <a:t>Inorganic Chemistry Principles of Structure and Reactivity By James E.Huheey,Ellen A.Keiter,Richard </a:t>
            </a:r>
            <a:r>
              <a:rPr lang="en-US" sz="2000" b="1" dirty="0" err="1">
                <a:solidFill>
                  <a:srgbClr val="A907A9"/>
                </a:solidFill>
                <a:latin typeface="Maiandra GD" panose="020E0502030308020204" pitchFamily="34" charset="0"/>
              </a:rPr>
              <a:t>L.Keiter</a:t>
            </a:r>
            <a:r>
              <a:rPr lang="en-US" sz="2000" b="1" dirty="0">
                <a:solidFill>
                  <a:srgbClr val="A907A9"/>
                </a:solidFill>
                <a:latin typeface="Maiandra GD" panose="020E0502030308020204" pitchFamily="34" charset="0"/>
              </a:rPr>
              <a:t>.</a:t>
            </a:r>
          </a:p>
          <a:p>
            <a:pPr marL="285750" indent="-285750">
              <a:buFont typeface="Wingdings" panose="05000000000000000000" pitchFamily="2" charset="2"/>
              <a:buChar char="v"/>
            </a:pPr>
            <a:r>
              <a:rPr lang="en-US" sz="2000" b="1" dirty="0">
                <a:solidFill>
                  <a:srgbClr val="A907A9"/>
                </a:solidFill>
                <a:latin typeface="Maiandra GD" panose="020E0502030308020204" pitchFamily="34" charset="0"/>
              </a:rPr>
              <a:t>Concise of Inorganic Chemistry By </a:t>
            </a:r>
            <a:r>
              <a:rPr lang="en-US" sz="2000" b="1" dirty="0" err="1">
                <a:solidFill>
                  <a:srgbClr val="A907A9"/>
                </a:solidFill>
                <a:latin typeface="Maiandra GD" panose="020E0502030308020204" pitchFamily="34" charset="0"/>
              </a:rPr>
              <a:t>J.D.Lee</a:t>
            </a:r>
            <a:endParaRPr lang="en-IN" sz="2000" b="1" dirty="0">
              <a:solidFill>
                <a:srgbClr val="A907A9"/>
              </a:solidFill>
              <a:latin typeface="Maiandra GD" panose="020E0502030308020204" pitchFamily="34" charset="0"/>
            </a:endParaRPr>
          </a:p>
        </p:txBody>
      </p:sp>
      <p:sp>
        <p:nvSpPr>
          <p:cNvPr id="4" name="Rectangle 3">
            <a:extLst>
              <a:ext uri="{FF2B5EF4-FFF2-40B4-BE49-F238E27FC236}">
                <a16:creationId xmlns:a16="http://schemas.microsoft.com/office/drawing/2014/main" id="{9774E23A-9D5A-4D50-AFE7-25F784377AEF}"/>
              </a:ext>
            </a:extLst>
          </p:cNvPr>
          <p:cNvSpPr/>
          <p:nvPr/>
        </p:nvSpPr>
        <p:spPr>
          <a:xfrm>
            <a:off x="309666" y="3648092"/>
            <a:ext cx="2674450" cy="523220"/>
          </a:xfrm>
          <a:prstGeom prst="rect">
            <a:avLst/>
          </a:prstGeom>
        </p:spPr>
        <p:txBody>
          <a:bodyPr wrap="none">
            <a:spAutoFit/>
          </a:bodyPr>
          <a:lstStyle/>
          <a:p>
            <a:r>
              <a:rPr lang="en-US" sz="2800" b="1" spc="-110" dirty="0">
                <a:solidFill>
                  <a:srgbClr val="0000FF"/>
                </a:solidFill>
                <a:effectLst>
                  <a:outerShdw blurRad="38100" dist="38100" dir="2700000" algn="tl">
                    <a:srgbClr val="000000">
                      <a:alpha val="43137"/>
                    </a:srgbClr>
                  </a:outerShdw>
                </a:effectLst>
                <a:latin typeface="Maiandra GD" panose="020E0502030308020204" pitchFamily="34" charset="0"/>
                <a:cs typeface="Calibri"/>
              </a:rPr>
              <a:t>R</a:t>
            </a:r>
            <a:r>
              <a:rPr lang="en-IN" sz="2800" b="1" spc="-110" dirty="0">
                <a:solidFill>
                  <a:srgbClr val="0000FF"/>
                </a:solidFill>
                <a:effectLst>
                  <a:outerShdw blurRad="38100" dist="38100" dir="2700000" algn="tl">
                    <a:srgbClr val="000000">
                      <a:alpha val="43137"/>
                    </a:srgbClr>
                  </a:outerShdw>
                </a:effectLst>
                <a:latin typeface="Maiandra GD" panose="020E0502030308020204" pitchFamily="34" charset="0"/>
                <a:cs typeface="Calibri"/>
              </a:rPr>
              <a:t>reference Books</a:t>
            </a:r>
            <a:endParaRPr lang="en-IN" sz="2800" b="1" dirty="0">
              <a:solidFill>
                <a:srgbClr val="0000FF"/>
              </a:solidFill>
              <a:effectLst>
                <a:outerShdw blurRad="38100" dist="38100" dir="2700000" algn="tl">
                  <a:srgbClr val="000000">
                    <a:alpha val="43137"/>
                  </a:srgbClr>
                </a:outerShdw>
              </a:effectLst>
              <a:latin typeface="Maiandra GD" panose="020E0502030308020204" pitchFamily="34" charset="0"/>
            </a:endParaRPr>
          </a:p>
        </p:txBody>
      </p:sp>
    </p:spTree>
    <p:extLst>
      <p:ext uri="{BB962C8B-B14F-4D97-AF65-F5344CB8AC3E}">
        <p14:creationId xmlns:p14="http://schemas.microsoft.com/office/powerpoint/2010/main" val="1700197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1EEF7FA-1A01-4A98-89A0-4EC396CBDFD0}"/>
              </a:ext>
            </a:extLst>
          </p:cNvPr>
          <p:cNvSpPr txBox="1">
            <a:spLocks/>
          </p:cNvSpPr>
          <p:nvPr/>
        </p:nvSpPr>
        <p:spPr>
          <a:xfrm>
            <a:off x="354373" y="1639260"/>
            <a:ext cx="11523400" cy="1955022"/>
          </a:xfrm>
          <a:prstGeom prst="rect">
            <a:avLst/>
          </a:prstGeom>
        </p:spPr>
        <p:txBody>
          <a:bodyPr vert="horz" wrap="square" lIns="0" tIns="1587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buFont typeface="Wingdings" panose="05000000000000000000" pitchFamily="2" charset="2"/>
              <a:buChar char="Ø"/>
            </a:pPr>
            <a:r>
              <a:rPr lang="en-US" sz="2000" b="1" dirty="0">
                <a:latin typeface="Maiandra GD" panose="020E0502030308020204" pitchFamily="34" charset="0"/>
              </a:rPr>
              <a:t>This is the most rapid and most effective method for the isolation of individual lanthanide elements from the mixture. An aqueous solution of the mixture of lanthanide ions (Ln3+aq) is introduced into a column containing a synthetic cation exchange resin such as DOWAX-50 .The resin is the sulphonated polystyrene containing-SO3H as the functional group. As the solution of mixture moves through the column, Ln3+aq ions replace H+ ions of the resin and get themselves fixed on it:</a:t>
            </a:r>
          </a:p>
          <a:p>
            <a:pPr algn="just"/>
            <a:r>
              <a:rPr lang="pt-BR" sz="2000" b="1" dirty="0">
                <a:latin typeface="Maiandra GD" panose="020E0502030308020204" pitchFamily="34" charset="0"/>
              </a:rPr>
              <a:t>                                                              </a:t>
            </a:r>
          </a:p>
          <a:p>
            <a:pPr algn="just"/>
            <a:r>
              <a:rPr lang="pt-BR" sz="2000" b="1" dirty="0">
                <a:latin typeface="Maiandra GD" panose="020E0502030308020204" pitchFamily="34" charset="0"/>
              </a:rPr>
              <a:t>			      Ln3+aq + 3H(resin) → Ln(resin)3 + 3H+aq</a:t>
            </a:r>
            <a:endParaRPr lang="en-US" sz="2000" b="1" dirty="0">
              <a:latin typeface="Maiandra GD" panose="020E0502030308020204" pitchFamily="34" charset="0"/>
            </a:endParaRPr>
          </a:p>
        </p:txBody>
      </p:sp>
      <p:sp>
        <p:nvSpPr>
          <p:cNvPr id="3" name="object 2">
            <a:extLst>
              <a:ext uri="{FF2B5EF4-FFF2-40B4-BE49-F238E27FC236}">
                <a16:creationId xmlns:a16="http://schemas.microsoft.com/office/drawing/2014/main" id="{25D0BE87-1AF5-49AE-B98C-5EDA9CEEB82B}"/>
              </a:ext>
            </a:extLst>
          </p:cNvPr>
          <p:cNvSpPr txBox="1">
            <a:spLocks/>
          </p:cNvSpPr>
          <p:nvPr/>
        </p:nvSpPr>
        <p:spPr>
          <a:xfrm>
            <a:off x="863419" y="385495"/>
            <a:ext cx="4941570" cy="754694"/>
          </a:xfrm>
          <a:prstGeom prst="rect">
            <a:avLst/>
          </a:prstGeom>
        </p:spPr>
        <p:txBody>
          <a:bodyPr vert="horz" wrap="square" lIns="0" tIns="1587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25"/>
              </a:spcBef>
            </a:pPr>
            <a:r>
              <a:rPr lang="en-US" sz="2400" b="1" spc="10" dirty="0">
                <a:solidFill>
                  <a:srgbClr val="EC7C30"/>
                </a:solidFill>
                <a:latin typeface="Maiandra GD" panose="020E0502030308020204" pitchFamily="34" charset="0"/>
              </a:rPr>
              <a:t>Separation</a:t>
            </a:r>
            <a:r>
              <a:rPr lang="en-US" sz="2400" b="1" spc="-195" dirty="0">
                <a:solidFill>
                  <a:srgbClr val="EC7C30"/>
                </a:solidFill>
                <a:latin typeface="Maiandra GD" panose="020E0502030308020204" pitchFamily="34" charset="0"/>
              </a:rPr>
              <a:t> </a:t>
            </a:r>
            <a:r>
              <a:rPr lang="en-US" sz="2400" b="1" spc="35" dirty="0">
                <a:solidFill>
                  <a:srgbClr val="EC7C30"/>
                </a:solidFill>
                <a:latin typeface="Maiandra GD" panose="020E0502030308020204" pitchFamily="34" charset="0"/>
              </a:rPr>
              <a:t>of</a:t>
            </a:r>
            <a:r>
              <a:rPr lang="en-US" sz="2400" b="1" spc="-100" dirty="0">
                <a:solidFill>
                  <a:srgbClr val="EC7C30"/>
                </a:solidFill>
                <a:latin typeface="Maiandra GD" panose="020E0502030308020204" pitchFamily="34" charset="0"/>
              </a:rPr>
              <a:t> </a:t>
            </a:r>
            <a:r>
              <a:rPr lang="en-US" sz="2400" b="1" spc="55" dirty="0">
                <a:solidFill>
                  <a:srgbClr val="EC7C30"/>
                </a:solidFill>
                <a:latin typeface="Maiandra GD" panose="020E0502030308020204" pitchFamily="34" charset="0"/>
              </a:rPr>
              <a:t>Ln:</a:t>
            </a:r>
            <a:r>
              <a:rPr lang="en-US" sz="2400" b="1" spc="-125" dirty="0">
                <a:solidFill>
                  <a:srgbClr val="EC7C30"/>
                </a:solidFill>
                <a:latin typeface="Maiandra GD" panose="020E0502030308020204" pitchFamily="34" charset="0"/>
              </a:rPr>
              <a:t> </a:t>
            </a:r>
            <a:r>
              <a:rPr lang="en-US" sz="2400" b="1" spc="50" dirty="0">
                <a:solidFill>
                  <a:srgbClr val="6FAC46"/>
                </a:solidFill>
                <a:latin typeface="Maiandra GD" panose="020E0502030308020204" pitchFamily="34" charset="0"/>
              </a:rPr>
              <a:t>Ion</a:t>
            </a:r>
            <a:r>
              <a:rPr lang="en-US" sz="2400" b="1" spc="-190" dirty="0">
                <a:solidFill>
                  <a:srgbClr val="6FAC46"/>
                </a:solidFill>
                <a:latin typeface="Maiandra GD" panose="020E0502030308020204" pitchFamily="34" charset="0"/>
              </a:rPr>
              <a:t> </a:t>
            </a:r>
            <a:r>
              <a:rPr lang="en-US" sz="2400" b="1" dirty="0">
                <a:solidFill>
                  <a:srgbClr val="6FAC46"/>
                </a:solidFill>
                <a:latin typeface="Maiandra GD" panose="020E0502030308020204" pitchFamily="34" charset="0"/>
              </a:rPr>
              <a:t>exchange</a:t>
            </a:r>
            <a:r>
              <a:rPr lang="en-US" sz="2400" b="1" spc="-135" dirty="0">
                <a:solidFill>
                  <a:srgbClr val="6FAC46"/>
                </a:solidFill>
                <a:latin typeface="Maiandra GD" panose="020E0502030308020204" pitchFamily="34" charset="0"/>
              </a:rPr>
              <a:t> </a:t>
            </a:r>
            <a:r>
              <a:rPr lang="en-US" sz="2400" b="1" spc="25" dirty="0">
                <a:solidFill>
                  <a:srgbClr val="6FAC46"/>
                </a:solidFill>
                <a:latin typeface="Maiandra GD" panose="020E0502030308020204" pitchFamily="34" charset="0"/>
              </a:rPr>
              <a:t>method</a:t>
            </a:r>
            <a:endParaRPr lang="en-US" sz="2400" b="1" dirty="0">
              <a:latin typeface="Maiandra GD" panose="020E0502030308020204" pitchFamily="34" charset="0"/>
            </a:endParaRPr>
          </a:p>
        </p:txBody>
      </p:sp>
      <p:sp>
        <p:nvSpPr>
          <p:cNvPr id="4" name="object 4">
            <a:extLst>
              <a:ext uri="{FF2B5EF4-FFF2-40B4-BE49-F238E27FC236}">
                <a16:creationId xmlns:a16="http://schemas.microsoft.com/office/drawing/2014/main" id="{2A9AB79A-0F6E-43F3-ADCB-7130998CA6D9}"/>
              </a:ext>
            </a:extLst>
          </p:cNvPr>
          <p:cNvSpPr/>
          <p:nvPr/>
        </p:nvSpPr>
        <p:spPr>
          <a:xfrm>
            <a:off x="8723998" y="3756428"/>
            <a:ext cx="2831253" cy="1412514"/>
          </a:xfrm>
          <a:prstGeom prst="rect">
            <a:avLst/>
          </a:prstGeom>
          <a:blipFill>
            <a:blip r:embed="rId2" cstate="print"/>
            <a:stretch>
              <a:fillRect/>
            </a:stretch>
          </a:blipFill>
        </p:spPr>
        <p:txBody>
          <a:bodyPr wrap="square" lIns="0" tIns="0" rIns="0" bIns="0" rtlCol="0"/>
          <a:lstStyle/>
          <a:p>
            <a:endParaRPr b="1">
              <a:latin typeface="Maiandra GD" panose="020E0502030308020204" pitchFamily="34" charset="0"/>
            </a:endParaRPr>
          </a:p>
        </p:txBody>
      </p:sp>
      <p:sp>
        <p:nvSpPr>
          <p:cNvPr id="5" name="Rectangle 4">
            <a:extLst>
              <a:ext uri="{FF2B5EF4-FFF2-40B4-BE49-F238E27FC236}">
                <a16:creationId xmlns:a16="http://schemas.microsoft.com/office/drawing/2014/main" id="{E7B870FA-C121-4E3A-91D1-633DAFD83AE9}"/>
              </a:ext>
            </a:extLst>
          </p:cNvPr>
          <p:cNvSpPr/>
          <p:nvPr/>
        </p:nvSpPr>
        <p:spPr>
          <a:xfrm>
            <a:off x="8897484" y="5516194"/>
            <a:ext cx="2720617" cy="369332"/>
          </a:xfrm>
          <a:prstGeom prst="rect">
            <a:avLst/>
          </a:prstGeom>
        </p:spPr>
        <p:txBody>
          <a:bodyPr wrap="none">
            <a:spAutoFit/>
          </a:bodyPr>
          <a:lstStyle/>
          <a:p>
            <a:r>
              <a:rPr lang="en-US" b="1" dirty="0">
                <a:latin typeface="Maiandra GD" panose="020E0502030308020204" pitchFamily="34" charset="0"/>
              </a:rPr>
              <a:t>sulphonated polystyrene </a:t>
            </a:r>
            <a:endParaRPr lang="en-IN" b="1" dirty="0">
              <a:latin typeface="Maiandra GD" panose="020E0502030308020204" pitchFamily="34" charset="0"/>
            </a:endParaRPr>
          </a:p>
        </p:txBody>
      </p:sp>
    </p:spTree>
    <p:extLst>
      <p:ext uri="{BB962C8B-B14F-4D97-AF65-F5344CB8AC3E}">
        <p14:creationId xmlns:p14="http://schemas.microsoft.com/office/powerpoint/2010/main" val="2084255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262B9B-FC53-4829-8E26-8C6276BF0446}"/>
              </a:ext>
            </a:extLst>
          </p:cNvPr>
          <p:cNvSpPr/>
          <p:nvPr/>
        </p:nvSpPr>
        <p:spPr>
          <a:xfrm>
            <a:off x="556181" y="1261111"/>
            <a:ext cx="11302737" cy="5324535"/>
          </a:xfrm>
          <a:prstGeom prst="rect">
            <a:avLst/>
          </a:prstGeom>
        </p:spPr>
        <p:txBody>
          <a:bodyPr wrap="square">
            <a:spAutoFit/>
          </a:bodyPr>
          <a:lstStyle/>
          <a:p>
            <a:pPr marL="342900" indent="-342900" algn="just">
              <a:buFont typeface="Wingdings" panose="05000000000000000000" pitchFamily="2" charset="2"/>
              <a:buChar char="Ø"/>
            </a:pPr>
            <a:r>
              <a:rPr lang="en-US" sz="2000" b="1" dirty="0">
                <a:latin typeface="Maiandra GD" panose="020E0502030308020204" pitchFamily="34" charset="0"/>
              </a:rPr>
              <a:t>The bonding of the lanthanide ion to the resin depends on its size, </a:t>
            </a:r>
            <a:r>
              <a:rPr lang="en-US" sz="2000" b="1" dirty="0" err="1">
                <a:latin typeface="Maiandra GD" panose="020E0502030308020204" pitchFamily="34" charset="0"/>
              </a:rPr>
              <a:t>i</a:t>
            </a:r>
            <a:r>
              <a:rPr lang="en-US" sz="2000" b="1" dirty="0">
                <a:latin typeface="Maiandra GD" panose="020E0502030308020204" pitchFamily="34" charset="0"/>
              </a:rPr>
              <a:t>. e, the smaller the size of the lanthanide ion, the more firmly it is bound to the resin and vice versa. Since lanthanide ions are hydrated, therefore size of the hydrated ions should be considered for binding purpose. Hydration of the ions depends upon size </a:t>
            </a:r>
            <a:r>
              <a:rPr lang="en-US" sz="2000" b="1" dirty="0" err="1">
                <a:latin typeface="Maiandra GD" panose="020E0502030308020204" pitchFamily="34" charset="0"/>
              </a:rPr>
              <a:t>i</a:t>
            </a:r>
            <a:r>
              <a:rPr lang="en-US" sz="2000" b="1" dirty="0">
                <a:latin typeface="Maiandra GD" panose="020E0502030308020204" pitchFamily="34" charset="0"/>
              </a:rPr>
              <a:t>. e, smaller the size of the ion greater will be the hydration. Therefore in case of lanthanide ions, the smallest lanthanide ion, namely will be the most heavily hydrated. Thus it will have the maximum size and therefore the least firmly bound to the resin while reverse will be the case with La+3 which will be the most firmly bound to the resin</a:t>
            </a:r>
          </a:p>
          <a:p>
            <a:endParaRPr lang="en-US" sz="2000" b="1" dirty="0">
              <a:latin typeface="Maiandra GD" panose="020E0502030308020204" pitchFamily="34" charset="0"/>
            </a:endParaRPr>
          </a:p>
          <a:p>
            <a:pPr marL="342900" indent="-342900" algn="just">
              <a:buFont typeface="Wingdings" panose="05000000000000000000" pitchFamily="2" charset="2"/>
              <a:buChar char="Ø"/>
            </a:pPr>
            <a:r>
              <a:rPr lang="en-US" sz="2000" b="1" dirty="0">
                <a:latin typeface="Maiandra GD" panose="020E0502030308020204" pitchFamily="34" charset="0"/>
              </a:rPr>
              <a:t>       A  solution containing several lanthanide ions is dropped slowly down a column of synthetic ion exchange resin so that the lanthanide ions are bound less firmly to the resin in the order La+3 to Lu+3. They are then eluted from the column by using a solution containing citric acid and ammonium citrate. For the ammonium ions elute the metal ions from the resin as:</a:t>
            </a:r>
          </a:p>
          <a:p>
            <a:r>
              <a:rPr lang="en-US" sz="2000" b="1" dirty="0">
                <a:latin typeface="Maiandra GD" panose="020E0502030308020204" pitchFamily="34" charset="0"/>
              </a:rPr>
              <a:t>    		 </a:t>
            </a:r>
            <a:r>
              <a:rPr lang="en-IN" sz="2000" b="1" dirty="0">
                <a:latin typeface="Maiandra GD" panose="020E0502030308020204" pitchFamily="34" charset="0"/>
              </a:rPr>
              <a:t>3NH</a:t>
            </a:r>
            <a:r>
              <a:rPr lang="en-IN" sz="2000" b="1" baseline="-25000" dirty="0">
                <a:latin typeface="Maiandra GD" panose="020E0502030308020204" pitchFamily="34" charset="0"/>
              </a:rPr>
              <a:t>4</a:t>
            </a:r>
            <a:r>
              <a:rPr lang="en-IN" sz="2000" b="1" baseline="30000" dirty="0">
                <a:latin typeface="Maiandra GD" panose="020E0502030308020204" pitchFamily="34" charset="0"/>
              </a:rPr>
              <a:t>+ </a:t>
            </a:r>
            <a:r>
              <a:rPr lang="en-IN" sz="2000" b="1" dirty="0">
                <a:latin typeface="Maiandra GD" panose="020E0502030308020204" pitchFamily="34" charset="0"/>
              </a:rPr>
              <a:t>+</a:t>
            </a:r>
            <a:r>
              <a:rPr lang="en-IN" sz="2000" b="1" baseline="30000" dirty="0">
                <a:latin typeface="Maiandra GD" panose="020E0502030308020204" pitchFamily="34" charset="0"/>
              </a:rPr>
              <a:t> </a:t>
            </a:r>
            <a:r>
              <a:rPr lang="en-IN" sz="2000" b="1" dirty="0">
                <a:latin typeface="Maiandra GD" panose="020E0502030308020204" pitchFamily="34" charset="0"/>
              </a:rPr>
              <a:t>Ln (resin) → 3NH</a:t>
            </a:r>
            <a:r>
              <a:rPr lang="en-IN" sz="2000" b="1" baseline="-25000" dirty="0">
                <a:latin typeface="Maiandra GD" panose="020E0502030308020204" pitchFamily="34" charset="0"/>
              </a:rPr>
              <a:t>4</a:t>
            </a:r>
            <a:r>
              <a:rPr lang="en-IN" sz="2000" b="1" dirty="0">
                <a:latin typeface="Maiandra GD" panose="020E0502030308020204" pitchFamily="34" charset="0"/>
              </a:rPr>
              <a:t> resin + Ln</a:t>
            </a:r>
            <a:r>
              <a:rPr lang="en-IN" sz="2000" b="1" baseline="30000" dirty="0">
                <a:latin typeface="Maiandra GD" panose="020E0502030308020204" pitchFamily="34" charset="0"/>
              </a:rPr>
              <a:t>+3</a:t>
            </a:r>
            <a:endParaRPr lang="en-IN" sz="2000" b="1" dirty="0">
              <a:latin typeface="Maiandra GD" panose="020E0502030308020204" pitchFamily="34" charset="0"/>
            </a:endParaRPr>
          </a:p>
          <a:p>
            <a:endParaRPr lang="en-US" sz="2000" b="1" dirty="0">
              <a:latin typeface="Maiandra GD" panose="020E0502030308020204" pitchFamily="34" charset="0"/>
            </a:endParaRPr>
          </a:p>
          <a:p>
            <a:br>
              <a:rPr lang="en-US" sz="2000" b="1" dirty="0">
                <a:latin typeface="Maiandra GD" panose="020E0502030308020204" pitchFamily="34" charset="0"/>
              </a:rPr>
            </a:br>
            <a:endParaRPr lang="en-IN" sz="2000" b="1" dirty="0">
              <a:latin typeface="Maiandra GD" panose="020E0502030308020204" pitchFamily="34" charset="0"/>
            </a:endParaRPr>
          </a:p>
        </p:txBody>
      </p:sp>
    </p:spTree>
    <p:extLst>
      <p:ext uri="{BB962C8B-B14F-4D97-AF65-F5344CB8AC3E}">
        <p14:creationId xmlns:p14="http://schemas.microsoft.com/office/powerpoint/2010/main" val="3085460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08F65A-9693-4D48-87C7-32FAEDE3FAD2}"/>
              </a:ext>
            </a:extLst>
          </p:cNvPr>
          <p:cNvSpPr/>
          <p:nvPr/>
        </p:nvSpPr>
        <p:spPr>
          <a:xfrm>
            <a:off x="427348" y="204837"/>
            <a:ext cx="6737023" cy="3416320"/>
          </a:xfrm>
          <a:prstGeom prst="rect">
            <a:avLst/>
          </a:prstGeom>
        </p:spPr>
        <p:txBody>
          <a:bodyPr wrap="square">
            <a:spAutoFit/>
          </a:bodyPr>
          <a:lstStyle/>
          <a:p>
            <a:r>
              <a:rPr lang="en-US" b="1" i="0" dirty="0">
                <a:solidFill>
                  <a:srgbClr val="222222"/>
                </a:solidFill>
                <a:effectLst/>
                <a:latin typeface="Maiandra GD" panose="020E0502030308020204" pitchFamily="34" charset="0"/>
              </a:rPr>
              <a:t>The metal ions then form a complex with the citrate ions.</a:t>
            </a:r>
          </a:p>
          <a:p>
            <a:endParaRPr lang="en-IN" b="1" dirty="0">
              <a:latin typeface="Maiandra GD" panose="020E0502030308020204" pitchFamily="34" charset="0"/>
            </a:endParaRPr>
          </a:p>
          <a:p>
            <a:endParaRPr lang="en-IN" b="1" dirty="0">
              <a:latin typeface="Maiandra GD" panose="020E0502030308020204" pitchFamily="34" charset="0"/>
            </a:endParaRPr>
          </a:p>
          <a:p>
            <a:r>
              <a:rPr lang="en-IN" b="1" dirty="0">
                <a:latin typeface="Maiandra GD" panose="020E0502030308020204" pitchFamily="34" charset="0"/>
              </a:rPr>
              <a:t>			Ln</a:t>
            </a:r>
            <a:r>
              <a:rPr lang="en-IN" b="1" baseline="30000" dirty="0">
                <a:latin typeface="Maiandra GD" panose="020E0502030308020204" pitchFamily="34" charset="0"/>
              </a:rPr>
              <a:t>+3 </a:t>
            </a:r>
            <a:r>
              <a:rPr lang="en-IN" b="1" dirty="0">
                <a:latin typeface="Maiandra GD" panose="020E0502030308020204" pitchFamily="34" charset="0"/>
              </a:rPr>
              <a:t>+</a:t>
            </a:r>
            <a:r>
              <a:rPr lang="en-US" b="1" dirty="0">
                <a:latin typeface="Maiandra GD" panose="020E0502030308020204" pitchFamily="34" charset="0"/>
              </a:rPr>
              <a:t> citrate ions </a:t>
            </a:r>
            <a:r>
              <a:rPr lang="en-IN" b="1" dirty="0">
                <a:latin typeface="Maiandra GD" panose="020E0502030308020204" pitchFamily="34" charset="0"/>
              </a:rPr>
              <a:t>→</a:t>
            </a:r>
            <a:r>
              <a:rPr lang="en-US" b="1" dirty="0">
                <a:latin typeface="Maiandra GD" panose="020E0502030308020204" pitchFamily="34" charset="0"/>
              </a:rPr>
              <a:t> Ln citrate complex</a:t>
            </a:r>
            <a:endParaRPr lang="en-IN" b="1" dirty="0">
              <a:latin typeface="Maiandra GD" panose="020E0502030308020204" pitchFamily="34" charset="0"/>
            </a:endParaRPr>
          </a:p>
          <a:p>
            <a:endParaRPr lang="en-US" b="1" i="0" dirty="0">
              <a:solidFill>
                <a:srgbClr val="222222"/>
              </a:solidFill>
              <a:effectLst/>
              <a:latin typeface="Maiandra GD" panose="020E0502030308020204" pitchFamily="34" charset="0"/>
            </a:endParaRPr>
          </a:p>
          <a:p>
            <a:r>
              <a:rPr lang="en-US" b="1" i="0" dirty="0">
                <a:solidFill>
                  <a:srgbClr val="222222"/>
                </a:solidFill>
                <a:effectLst/>
                <a:latin typeface="Maiandra GD" panose="020E0502030308020204" pitchFamily="34" charset="0"/>
              </a:rPr>
              <a:t>Since </a:t>
            </a:r>
            <a:r>
              <a:rPr lang="en-US" b="1" dirty="0">
                <a:latin typeface="Maiandra GD" panose="020E0502030308020204" pitchFamily="34" charset="0"/>
              </a:rPr>
              <a:t>Lu+3</a:t>
            </a:r>
            <a:r>
              <a:rPr lang="en-US" b="1" i="0" dirty="0">
                <a:solidFill>
                  <a:srgbClr val="222222"/>
                </a:solidFill>
                <a:effectLst/>
                <a:latin typeface="Maiandra GD" panose="020E0502030308020204" pitchFamily="34" charset="0"/>
              </a:rPr>
              <a:t> is the least firmly bound to resin therefore on elution, Lu citrate complex is obtained first from the bottom of the column while La citrate complex emerges last of all from the bottom of the column. Complexing agents such as EDTA, amino carboxylic acids and hydroxy carboxylic acids have also been found to be convenient </a:t>
            </a:r>
            <a:r>
              <a:rPr lang="en-US" b="1" dirty="0">
                <a:solidFill>
                  <a:srgbClr val="222222"/>
                </a:solidFill>
                <a:latin typeface="Maiandra GD" panose="020E0502030308020204" pitchFamily="34" charset="0"/>
              </a:rPr>
              <a:t>e</a:t>
            </a:r>
            <a:r>
              <a:rPr lang="en-US" b="1" i="0" dirty="0">
                <a:solidFill>
                  <a:srgbClr val="222222"/>
                </a:solidFill>
                <a:effectLst/>
                <a:latin typeface="Maiandra GD" panose="020E0502030308020204" pitchFamily="34" charset="0"/>
              </a:rPr>
              <a:t>lutants.</a:t>
            </a:r>
          </a:p>
        </p:txBody>
      </p:sp>
      <p:pic>
        <p:nvPicPr>
          <p:cNvPr id="1028" name="Picture 4" descr="Lanthanides &amp; Actinides: Separation">
            <a:extLst>
              <a:ext uri="{FF2B5EF4-FFF2-40B4-BE49-F238E27FC236}">
                <a16:creationId xmlns:a16="http://schemas.microsoft.com/office/drawing/2014/main" id="{20E49136-6196-4AC5-A08D-FE379C8B19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7028" y="318262"/>
            <a:ext cx="2910869" cy="3976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189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2D4BB5-A39B-4D7B-8516-ABAFC566D6D2}"/>
              </a:ext>
            </a:extLst>
          </p:cNvPr>
          <p:cNvSpPr/>
          <p:nvPr/>
        </p:nvSpPr>
        <p:spPr>
          <a:xfrm>
            <a:off x="317460" y="86354"/>
            <a:ext cx="10372535" cy="523220"/>
          </a:xfrm>
          <a:prstGeom prst="rect">
            <a:avLst/>
          </a:prstGeom>
        </p:spPr>
        <p:txBody>
          <a:bodyPr wrap="square">
            <a:spAutoFit/>
          </a:bodyPr>
          <a:lstStyle/>
          <a:p>
            <a:r>
              <a:rPr lang="en-US" sz="2800" spc="20" dirty="0">
                <a:solidFill>
                  <a:srgbClr val="00AFEF"/>
                </a:solidFill>
              </a:rPr>
              <a:t>Solvent</a:t>
            </a:r>
            <a:r>
              <a:rPr lang="en-US" sz="2800" spc="-165" dirty="0">
                <a:solidFill>
                  <a:srgbClr val="00AFEF"/>
                </a:solidFill>
              </a:rPr>
              <a:t> </a:t>
            </a:r>
            <a:r>
              <a:rPr lang="en-US" sz="2800" dirty="0">
                <a:solidFill>
                  <a:srgbClr val="00AFEF"/>
                </a:solidFill>
              </a:rPr>
              <a:t>extraction</a:t>
            </a:r>
            <a:r>
              <a:rPr lang="en-US" sz="2800" spc="-185" dirty="0">
                <a:solidFill>
                  <a:srgbClr val="00AFEF"/>
                </a:solidFill>
              </a:rPr>
              <a:t> </a:t>
            </a:r>
            <a:r>
              <a:rPr lang="en-US" sz="2800" spc="20" dirty="0">
                <a:solidFill>
                  <a:srgbClr val="00AFEF"/>
                </a:solidFill>
              </a:rPr>
              <a:t>method:</a:t>
            </a:r>
            <a:r>
              <a:rPr lang="en-US" sz="2800" spc="-145" dirty="0">
                <a:solidFill>
                  <a:srgbClr val="00AFEF"/>
                </a:solidFill>
              </a:rPr>
              <a:t> </a:t>
            </a:r>
            <a:r>
              <a:rPr lang="en-US" sz="2800" spc="5" dirty="0">
                <a:solidFill>
                  <a:srgbClr val="00AFEF"/>
                </a:solidFill>
              </a:rPr>
              <a:t>Separation</a:t>
            </a:r>
            <a:r>
              <a:rPr lang="en-US" sz="2800" spc="-185" dirty="0">
                <a:solidFill>
                  <a:srgbClr val="00AFEF"/>
                </a:solidFill>
              </a:rPr>
              <a:t> </a:t>
            </a:r>
            <a:r>
              <a:rPr lang="en-US" sz="2800" spc="35" dirty="0">
                <a:solidFill>
                  <a:srgbClr val="00AFEF"/>
                </a:solidFill>
              </a:rPr>
              <a:t>of</a:t>
            </a:r>
            <a:r>
              <a:rPr lang="en-US" sz="2800" spc="-85" dirty="0">
                <a:solidFill>
                  <a:srgbClr val="00AFEF"/>
                </a:solidFill>
              </a:rPr>
              <a:t> </a:t>
            </a:r>
            <a:r>
              <a:rPr lang="en-US" sz="2800" spc="10" dirty="0">
                <a:solidFill>
                  <a:srgbClr val="00AFEF"/>
                </a:solidFill>
              </a:rPr>
              <a:t>Lanthanides</a:t>
            </a:r>
            <a:endParaRPr lang="en-IN" sz="2800" dirty="0"/>
          </a:p>
        </p:txBody>
      </p:sp>
      <p:sp>
        <p:nvSpPr>
          <p:cNvPr id="3" name="object 3">
            <a:extLst>
              <a:ext uri="{FF2B5EF4-FFF2-40B4-BE49-F238E27FC236}">
                <a16:creationId xmlns:a16="http://schemas.microsoft.com/office/drawing/2014/main" id="{E373444D-C758-476E-AEA1-55BB55EA25AD}"/>
              </a:ext>
            </a:extLst>
          </p:cNvPr>
          <p:cNvSpPr/>
          <p:nvPr/>
        </p:nvSpPr>
        <p:spPr>
          <a:xfrm>
            <a:off x="555494" y="882682"/>
            <a:ext cx="8343409" cy="1838325"/>
          </a:xfrm>
          <a:prstGeom prst="rect">
            <a:avLst/>
          </a:prstGeom>
          <a:blipFill>
            <a:blip r:embed="rId2" cstate="print"/>
            <a:stretch>
              <a:fillRect/>
            </a:stretch>
          </a:blipFill>
        </p:spPr>
        <p:txBody>
          <a:bodyPr wrap="square" lIns="0" tIns="0" rIns="0" bIns="0" rtlCol="0"/>
          <a:lstStyle/>
          <a:p>
            <a:endParaRPr/>
          </a:p>
        </p:txBody>
      </p:sp>
      <p:pic>
        <p:nvPicPr>
          <p:cNvPr id="9" name="Picture 8">
            <a:extLst>
              <a:ext uri="{FF2B5EF4-FFF2-40B4-BE49-F238E27FC236}">
                <a16:creationId xmlns:a16="http://schemas.microsoft.com/office/drawing/2014/main" id="{0747A0BA-3AD9-431A-883B-EB2FA0A32A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885" y="3181163"/>
            <a:ext cx="3485760" cy="1968809"/>
          </a:xfrm>
          <a:prstGeom prst="rect">
            <a:avLst/>
          </a:prstGeom>
        </p:spPr>
      </p:pic>
      <p:pic>
        <p:nvPicPr>
          <p:cNvPr id="10" name="Picture 9">
            <a:extLst>
              <a:ext uri="{FF2B5EF4-FFF2-40B4-BE49-F238E27FC236}">
                <a16:creationId xmlns:a16="http://schemas.microsoft.com/office/drawing/2014/main" id="{D8CC0778-2698-453A-B209-AB1FB7B4718A}"/>
              </a:ext>
            </a:extLst>
          </p:cNvPr>
          <p:cNvPicPr>
            <a:picLocks noChangeAspect="1"/>
          </p:cNvPicPr>
          <p:nvPr/>
        </p:nvPicPr>
        <p:blipFill>
          <a:blip r:embed="rId4"/>
          <a:stretch>
            <a:fillRect/>
          </a:stretch>
        </p:blipFill>
        <p:spPr>
          <a:xfrm>
            <a:off x="6628315" y="3181163"/>
            <a:ext cx="2911611" cy="2394832"/>
          </a:xfrm>
          <a:prstGeom prst="rect">
            <a:avLst/>
          </a:prstGeom>
        </p:spPr>
      </p:pic>
    </p:spTree>
    <p:extLst>
      <p:ext uri="{BB962C8B-B14F-4D97-AF65-F5344CB8AC3E}">
        <p14:creationId xmlns:p14="http://schemas.microsoft.com/office/powerpoint/2010/main" val="1624711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1D331E31-E3C4-474C-A1A7-789423CDE4A5}"/>
              </a:ext>
            </a:extLst>
          </p:cNvPr>
          <p:cNvSpPr/>
          <p:nvPr/>
        </p:nvSpPr>
        <p:spPr>
          <a:xfrm>
            <a:off x="621481" y="357580"/>
            <a:ext cx="8520064" cy="2743200"/>
          </a:xfrm>
          <a:prstGeom prst="rect">
            <a:avLst/>
          </a:prstGeom>
          <a:blipFill>
            <a:blip r:embed="rId2" cstate="print"/>
            <a:stretch>
              <a:fillRect/>
            </a:stretch>
          </a:blipFill>
        </p:spPr>
        <p:txBody>
          <a:bodyPr wrap="square" lIns="0" tIns="0" rIns="0" bIns="0" rtlCol="0"/>
          <a:lstStyle/>
          <a:p>
            <a:endParaRPr/>
          </a:p>
        </p:txBody>
      </p:sp>
      <p:sp>
        <p:nvSpPr>
          <p:cNvPr id="4" name="object 8">
            <a:extLst>
              <a:ext uri="{FF2B5EF4-FFF2-40B4-BE49-F238E27FC236}">
                <a16:creationId xmlns:a16="http://schemas.microsoft.com/office/drawing/2014/main" id="{F9A94FFD-9709-4F27-903D-7D81749C82AB}"/>
              </a:ext>
            </a:extLst>
          </p:cNvPr>
          <p:cNvSpPr/>
          <p:nvPr/>
        </p:nvSpPr>
        <p:spPr>
          <a:xfrm>
            <a:off x="972508" y="3926435"/>
            <a:ext cx="1906642" cy="1354184"/>
          </a:xfrm>
          <a:prstGeom prst="rect">
            <a:avLst/>
          </a:prstGeom>
          <a:blipFill>
            <a:blip r:embed="rId3" cstate="print"/>
            <a:stretch>
              <a:fillRect/>
            </a:stretch>
          </a:blipFill>
        </p:spPr>
        <p:txBody>
          <a:bodyPr wrap="square" lIns="0" tIns="0" rIns="0" bIns="0" rtlCol="0"/>
          <a:lstStyle/>
          <a:p>
            <a:endParaRPr/>
          </a:p>
        </p:txBody>
      </p:sp>
      <p:sp>
        <p:nvSpPr>
          <p:cNvPr id="5" name="object 6">
            <a:extLst>
              <a:ext uri="{FF2B5EF4-FFF2-40B4-BE49-F238E27FC236}">
                <a16:creationId xmlns:a16="http://schemas.microsoft.com/office/drawing/2014/main" id="{FB5BA367-3D7F-4085-9168-4788173BCA7D}"/>
              </a:ext>
            </a:extLst>
          </p:cNvPr>
          <p:cNvSpPr/>
          <p:nvPr/>
        </p:nvSpPr>
        <p:spPr>
          <a:xfrm>
            <a:off x="3928550" y="4021017"/>
            <a:ext cx="2319311" cy="1165020"/>
          </a:xfrm>
          <a:prstGeom prst="rect">
            <a:avLst/>
          </a:prstGeom>
          <a:blipFill>
            <a:blip r:embed="rId4" cstate="print"/>
            <a:stretch>
              <a:fillRect/>
            </a:stretch>
          </a:blipFill>
        </p:spPr>
        <p:txBody>
          <a:bodyPr wrap="square" lIns="0" tIns="0" rIns="0" bIns="0" rtlCol="0"/>
          <a:lstStyle/>
          <a:p>
            <a:endParaRPr/>
          </a:p>
        </p:txBody>
      </p:sp>
      <p:sp>
        <p:nvSpPr>
          <p:cNvPr id="6" name="Rectangle 5">
            <a:extLst>
              <a:ext uri="{FF2B5EF4-FFF2-40B4-BE49-F238E27FC236}">
                <a16:creationId xmlns:a16="http://schemas.microsoft.com/office/drawing/2014/main" id="{D2C453ED-D373-4C0F-A586-D644BD4F3487}"/>
              </a:ext>
            </a:extLst>
          </p:cNvPr>
          <p:cNvSpPr/>
          <p:nvPr/>
        </p:nvSpPr>
        <p:spPr>
          <a:xfrm>
            <a:off x="4440022" y="5563423"/>
            <a:ext cx="2243581" cy="948978"/>
          </a:xfrm>
          <a:prstGeom prst="rect">
            <a:avLst/>
          </a:prstGeom>
        </p:spPr>
        <p:txBody>
          <a:bodyPr wrap="square">
            <a:spAutoFit/>
          </a:bodyPr>
          <a:lstStyle/>
          <a:p>
            <a:pPr marL="12700" marR="5080">
              <a:lnSpc>
                <a:spcPct val="100000"/>
              </a:lnSpc>
              <a:spcBef>
                <a:spcPts val="125"/>
              </a:spcBef>
            </a:pPr>
            <a:r>
              <a:rPr lang="en-US" b="1" spc="15" dirty="0">
                <a:cs typeface="Calibri"/>
              </a:rPr>
              <a:t>Decreases </a:t>
            </a:r>
            <a:r>
              <a:rPr lang="en-US" b="1" spc="20" dirty="0">
                <a:cs typeface="Calibri"/>
              </a:rPr>
              <a:t>in </a:t>
            </a:r>
            <a:r>
              <a:rPr lang="en-US" b="1" spc="15" dirty="0">
                <a:cs typeface="Calibri"/>
              </a:rPr>
              <a:t>ionic  </a:t>
            </a:r>
          </a:p>
          <a:p>
            <a:pPr marL="12700" marR="5080">
              <a:lnSpc>
                <a:spcPct val="100000"/>
              </a:lnSpc>
              <a:spcBef>
                <a:spcPts val="125"/>
              </a:spcBef>
            </a:pPr>
            <a:r>
              <a:rPr lang="en-US" b="1" spc="-10" dirty="0">
                <a:cs typeface="Calibri"/>
              </a:rPr>
              <a:t>radius </a:t>
            </a:r>
            <a:r>
              <a:rPr lang="en-US" b="1" spc="20" dirty="0">
                <a:cs typeface="Calibri"/>
              </a:rPr>
              <a:t>will</a:t>
            </a:r>
            <a:r>
              <a:rPr lang="en-US" b="1" spc="-160" dirty="0">
                <a:cs typeface="Calibri"/>
              </a:rPr>
              <a:t> </a:t>
            </a:r>
            <a:r>
              <a:rPr lang="en-US" b="1" spc="10" dirty="0">
                <a:cs typeface="Calibri"/>
              </a:rPr>
              <a:t>increases  </a:t>
            </a:r>
          </a:p>
          <a:p>
            <a:pPr marL="12700" marR="5080">
              <a:lnSpc>
                <a:spcPct val="100000"/>
              </a:lnSpc>
              <a:spcBef>
                <a:spcPts val="125"/>
              </a:spcBef>
            </a:pPr>
            <a:r>
              <a:rPr lang="en-US" b="1" spc="5" dirty="0">
                <a:cs typeface="Calibri"/>
              </a:rPr>
              <a:t>complexation.</a:t>
            </a:r>
            <a:endParaRPr lang="en-US" dirty="0">
              <a:cs typeface="Calibri"/>
            </a:endParaRPr>
          </a:p>
        </p:txBody>
      </p:sp>
    </p:spTree>
    <p:extLst>
      <p:ext uri="{BB962C8B-B14F-4D97-AF65-F5344CB8AC3E}">
        <p14:creationId xmlns:p14="http://schemas.microsoft.com/office/powerpoint/2010/main" val="2994356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BA58DCC3-EBCA-4E77-8484-B2DDB1F41245}"/>
              </a:ext>
            </a:extLst>
          </p:cNvPr>
          <p:cNvSpPr/>
          <p:nvPr/>
        </p:nvSpPr>
        <p:spPr>
          <a:xfrm>
            <a:off x="277080" y="297601"/>
            <a:ext cx="11591207" cy="6181686"/>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153880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E104653-A9BF-4492-9161-6D61650D25A3}"/>
              </a:ext>
            </a:extLst>
          </p:cNvPr>
          <p:cNvSpPr/>
          <p:nvPr/>
        </p:nvSpPr>
        <p:spPr>
          <a:xfrm>
            <a:off x="0" y="0"/>
            <a:ext cx="6282224" cy="4245932"/>
          </a:xfrm>
          <a:prstGeom prst="rect">
            <a:avLst/>
          </a:prstGeom>
          <a:blipFill>
            <a:blip r:embed="rId2" cstate="print"/>
            <a:stretch>
              <a:fillRect/>
            </a:stretch>
          </a:blipFill>
        </p:spPr>
        <p:txBody>
          <a:bodyPr wrap="square" lIns="0" tIns="0" rIns="0" bIns="0" rtlCol="0"/>
          <a:lstStyle/>
          <a:p>
            <a:endParaRPr b="1" dirty="0">
              <a:latin typeface="Maiandra GD" panose="020E0502030308020204" pitchFamily="34" charset="0"/>
            </a:endParaRPr>
          </a:p>
        </p:txBody>
      </p:sp>
      <p:sp>
        <p:nvSpPr>
          <p:cNvPr id="3" name="Rectangle 2">
            <a:extLst>
              <a:ext uri="{FF2B5EF4-FFF2-40B4-BE49-F238E27FC236}">
                <a16:creationId xmlns:a16="http://schemas.microsoft.com/office/drawing/2014/main" id="{EB57BFAB-20A3-4E35-9149-FD89E139EE40}"/>
              </a:ext>
            </a:extLst>
          </p:cNvPr>
          <p:cNvSpPr/>
          <p:nvPr/>
        </p:nvSpPr>
        <p:spPr>
          <a:xfrm>
            <a:off x="186224" y="4478211"/>
            <a:ext cx="4875970" cy="1572225"/>
          </a:xfrm>
          <a:prstGeom prst="rect">
            <a:avLst/>
          </a:prstGeom>
        </p:spPr>
        <p:txBody>
          <a:bodyPr wrap="square">
            <a:spAutoFit/>
          </a:bodyPr>
          <a:lstStyle/>
          <a:p>
            <a:pPr marL="355600" indent="-343535">
              <a:lnSpc>
                <a:spcPct val="100000"/>
              </a:lnSpc>
              <a:spcBef>
                <a:spcPts val="1575"/>
              </a:spcBef>
              <a:buFont typeface="Arial"/>
              <a:buChar char="•"/>
              <a:tabLst>
                <a:tab pos="355600" algn="l"/>
                <a:tab pos="356235" algn="l"/>
              </a:tabLst>
            </a:pPr>
            <a:r>
              <a:rPr lang="en-US" sz="2400" b="1" spc="-15" dirty="0">
                <a:latin typeface="Maiandra GD" panose="020E0502030308020204" pitchFamily="34" charset="0"/>
                <a:cs typeface="Calibri"/>
              </a:rPr>
              <a:t>First </a:t>
            </a:r>
            <a:r>
              <a:rPr lang="en-US" sz="2400" b="1" dirty="0">
                <a:latin typeface="Maiandra GD" panose="020E0502030308020204" pitchFamily="34" charset="0"/>
                <a:cs typeface="Calibri"/>
              </a:rPr>
              <a:t>4 </a:t>
            </a:r>
            <a:r>
              <a:rPr lang="en-US" sz="2400" b="1" spc="10" dirty="0">
                <a:latin typeface="Maiandra GD" panose="020E0502030308020204" pitchFamily="34" charset="0"/>
                <a:cs typeface="Calibri"/>
              </a:rPr>
              <a:t>member </a:t>
            </a:r>
            <a:r>
              <a:rPr lang="en-US" sz="2400" b="1" spc="15" dirty="0">
                <a:latin typeface="Maiandra GD" panose="020E0502030308020204" pitchFamily="34" charset="0"/>
                <a:cs typeface="Calibri"/>
              </a:rPr>
              <a:t>occur </a:t>
            </a:r>
            <a:r>
              <a:rPr lang="en-US" sz="2400" b="1" spc="-15" dirty="0">
                <a:latin typeface="Maiandra GD" panose="020E0502030308020204" pitchFamily="34" charset="0"/>
                <a:cs typeface="Calibri"/>
              </a:rPr>
              <a:t>in</a:t>
            </a:r>
            <a:r>
              <a:rPr lang="en-US" sz="2400" b="1" spc="-310" dirty="0">
                <a:latin typeface="Maiandra GD" panose="020E0502030308020204" pitchFamily="34" charset="0"/>
                <a:cs typeface="Calibri"/>
              </a:rPr>
              <a:t> </a:t>
            </a:r>
            <a:r>
              <a:rPr lang="en-US" sz="2400" b="1" spc="-5" dirty="0">
                <a:latin typeface="Maiandra GD" panose="020E0502030308020204" pitchFamily="34" charset="0"/>
                <a:cs typeface="Calibri"/>
              </a:rPr>
              <a:t>nature.</a:t>
            </a:r>
            <a:endParaRPr lang="en-US" sz="2400" b="1" dirty="0">
              <a:latin typeface="Maiandra GD" panose="020E0502030308020204" pitchFamily="34" charset="0"/>
              <a:cs typeface="Calibri"/>
            </a:endParaRPr>
          </a:p>
          <a:p>
            <a:pPr marL="355600" indent="-343535">
              <a:lnSpc>
                <a:spcPct val="100000"/>
              </a:lnSpc>
              <a:spcBef>
                <a:spcPts val="1480"/>
              </a:spcBef>
              <a:buFont typeface="Arial"/>
              <a:buChar char="•"/>
              <a:tabLst>
                <a:tab pos="355600" algn="l"/>
                <a:tab pos="356235" algn="l"/>
              </a:tabLst>
            </a:pPr>
            <a:r>
              <a:rPr lang="en-US" sz="2400" b="1" spc="-15" dirty="0">
                <a:latin typeface="Maiandra GD" panose="020E0502030308020204" pitchFamily="34" charset="0"/>
                <a:cs typeface="Calibri"/>
              </a:rPr>
              <a:t>Others are </a:t>
            </a:r>
            <a:r>
              <a:rPr lang="en-US" sz="2400" b="1" dirty="0">
                <a:latin typeface="Maiandra GD" panose="020E0502030308020204" pitchFamily="34" charset="0"/>
                <a:cs typeface="Calibri"/>
              </a:rPr>
              <a:t>made</a:t>
            </a:r>
            <a:r>
              <a:rPr lang="en-US" sz="2400" b="1" spc="5" dirty="0">
                <a:latin typeface="Maiandra GD" panose="020E0502030308020204" pitchFamily="34" charset="0"/>
                <a:cs typeface="Calibri"/>
              </a:rPr>
              <a:t> </a:t>
            </a:r>
            <a:r>
              <a:rPr lang="en-US" sz="2400" b="1" spc="-30" dirty="0">
                <a:latin typeface="Maiandra GD" panose="020E0502030308020204" pitchFamily="34" charset="0"/>
                <a:cs typeface="Calibri"/>
              </a:rPr>
              <a:t>artificially.</a:t>
            </a:r>
            <a:endParaRPr lang="en-US" sz="2400" b="1" dirty="0">
              <a:latin typeface="Maiandra GD" panose="020E0502030308020204" pitchFamily="34" charset="0"/>
              <a:cs typeface="Calibri"/>
            </a:endParaRPr>
          </a:p>
          <a:p>
            <a:pPr marL="355600" indent="-343535">
              <a:lnSpc>
                <a:spcPct val="100000"/>
              </a:lnSpc>
              <a:spcBef>
                <a:spcPts val="1400"/>
              </a:spcBef>
              <a:buFont typeface="Arial"/>
              <a:buChar char="•"/>
              <a:tabLst>
                <a:tab pos="355600" algn="l"/>
                <a:tab pos="356235" algn="l"/>
              </a:tabLst>
            </a:pPr>
            <a:r>
              <a:rPr lang="en-US" sz="2400" b="1" dirty="0">
                <a:latin typeface="Maiandra GD" panose="020E0502030308020204" pitchFamily="34" charset="0"/>
                <a:cs typeface="Calibri"/>
              </a:rPr>
              <a:t>All </a:t>
            </a:r>
            <a:r>
              <a:rPr lang="en-US" sz="2400" b="1" spc="-15" dirty="0">
                <a:latin typeface="Maiandra GD" panose="020E0502030308020204" pitchFamily="34" charset="0"/>
                <a:cs typeface="Calibri"/>
              </a:rPr>
              <a:t>are toxic </a:t>
            </a:r>
            <a:r>
              <a:rPr lang="en-US" sz="2400" b="1" spc="5" dirty="0">
                <a:latin typeface="Maiandra GD" panose="020E0502030308020204" pitchFamily="34" charset="0"/>
                <a:cs typeface="Calibri"/>
              </a:rPr>
              <a:t>to</a:t>
            </a:r>
            <a:r>
              <a:rPr lang="en-US" sz="2400" b="1" spc="-125" dirty="0">
                <a:latin typeface="Maiandra GD" panose="020E0502030308020204" pitchFamily="34" charset="0"/>
                <a:cs typeface="Calibri"/>
              </a:rPr>
              <a:t> </a:t>
            </a:r>
            <a:r>
              <a:rPr lang="en-US" sz="2400" b="1" spc="5" dirty="0">
                <a:latin typeface="Maiandra GD" panose="020E0502030308020204" pitchFamily="34" charset="0"/>
                <a:cs typeface="Calibri"/>
              </a:rPr>
              <a:t>humans.</a:t>
            </a:r>
            <a:endParaRPr lang="en-US" sz="2400" b="1" dirty="0">
              <a:latin typeface="Maiandra GD" panose="020E0502030308020204" pitchFamily="34" charset="0"/>
              <a:cs typeface="Calibri"/>
            </a:endParaRPr>
          </a:p>
        </p:txBody>
      </p:sp>
      <p:sp>
        <p:nvSpPr>
          <p:cNvPr id="4" name="object 4">
            <a:extLst>
              <a:ext uri="{FF2B5EF4-FFF2-40B4-BE49-F238E27FC236}">
                <a16:creationId xmlns:a16="http://schemas.microsoft.com/office/drawing/2014/main" id="{98E60433-7D0C-4577-ADD2-F9790C2A3C3C}"/>
              </a:ext>
            </a:extLst>
          </p:cNvPr>
          <p:cNvSpPr/>
          <p:nvPr/>
        </p:nvSpPr>
        <p:spPr>
          <a:xfrm>
            <a:off x="6715125" y="219075"/>
            <a:ext cx="5024501" cy="2371725"/>
          </a:xfrm>
          <a:prstGeom prst="rect">
            <a:avLst/>
          </a:prstGeom>
          <a:blipFill>
            <a:blip r:embed="rId3" cstate="print"/>
            <a:stretch>
              <a:fillRect/>
            </a:stretch>
          </a:blipFill>
        </p:spPr>
        <p:txBody>
          <a:bodyPr wrap="square" lIns="0" tIns="0" rIns="0" bIns="0" rtlCol="0"/>
          <a:lstStyle/>
          <a:p>
            <a:endParaRPr b="1" dirty="0">
              <a:latin typeface="Maiandra GD" panose="020E0502030308020204" pitchFamily="34" charset="0"/>
            </a:endParaRPr>
          </a:p>
        </p:txBody>
      </p:sp>
      <p:sp>
        <p:nvSpPr>
          <p:cNvPr id="5" name="object 23">
            <a:extLst>
              <a:ext uri="{FF2B5EF4-FFF2-40B4-BE49-F238E27FC236}">
                <a16:creationId xmlns:a16="http://schemas.microsoft.com/office/drawing/2014/main" id="{DFDCF349-0528-4BA2-A7DB-8FCDD9BC4B9F}"/>
              </a:ext>
            </a:extLst>
          </p:cNvPr>
          <p:cNvSpPr/>
          <p:nvPr/>
        </p:nvSpPr>
        <p:spPr>
          <a:xfrm>
            <a:off x="6096000" y="2590800"/>
            <a:ext cx="6017443" cy="3901912"/>
          </a:xfrm>
          <a:prstGeom prst="rect">
            <a:avLst/>
          </a:prstGeom>
          <a:blipFill>
            <a:blip r:embed="rId4" cstate="print"/>
            <a:stretch>
              <a:fillRect/>
            </a:stretch>
          </a:blipFill>
        </p:spPr>
        <p:txBody>
          <a:bodyPr wrap="square" lIns="0" tIns="0" rIns="0" bIns="0" rtlCol="0"/>
          <a:lstStyle/>
          <a:p>
            <a:endParaRPr b="1" dirty="0">
              <a:latin typeface="Maiandra GD" panose="020E0502030308020204" pitchFamily="34" charset="0"/>
            </a:endParaRPr>
          </a:p>
        </p:txBody>
      </p:sp>
    </p:spTree>
    <p:extLst>
      <p:ext uri="{BB962C8B-B14F-4D97-AF65-F5344CB8AC3E}">
        <p14:creationId xmlns:p14="http://schemas.microsoft.com/office/powerpoint/2010/main" val="3954508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A7F62845-C4CB-47C5-8763-769CD5C7F068}"/>
              </a:ext>
            </a:extLst>
          </p:cNvPr>
          <p:cNvSpPr/>
          <p:nvPr/>
        </p:nvSpPr>
        <p:spPr>
          <a:xfrm>
            <a:off x="0" y="123825"/>
            <a:ext cx="6476214" cy="5428563"/>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9904839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714F71C0-CC44-4884-A3AB-63FD178A50D7}"/>
              </a:ext>
            </a:extLst>
          </p:cNvPr>
          <p:cNvSpPr/>
          <p:nvPr/>
        </p:nvSpPr>
        <p:spPr>
          <a:xfrm>
            <a:off x="838200" y="76198"/>
            <a:ext cx="10925175" cy="6781800"/>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27455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680884-B060-422C-8F69-25E1820C48B2}"/>
              </a:ext>
            </a:extLst>
          </p:cNvPr>
          <p:cNvSpPr/>
          <p:nvPr/>
        </p:nvSpPr>
        <p:spPr>
          <a:xfrm>
            <a:off x="75414" y="209832"/>
            <a:ext cx="11774079" cy="707886"/>
          </a:xfrm>
          <a:prstGeom prst="rect">
            <a:avLst/>
          </a:prstGeom>
        </p:spPr>
        <p:txBody>
          <a:bodyPr wrap="square">
            <a:spAutoFit/>
          </a:bodyPr>
          <a:lstStyle/>
          <a:p>
            <a:r>
              <a:rPr lang="en-US" sz="2000" b="1" spc="25" dirty="0">
                <a:solidFill>
                  <a:srgbClr val="000000"/>
                </a:solidFill>
                <a:latin typeface="Maiandra GD" panose="020E0502030308020204" pitchFamily="34" charset="0"/>
                <a:cs typeface="Calibri"/>
              </a:rPr>
              <a:t>As </a:t>
            </a:r>
            <a:r>
              <a:rPr lang="en-US" sz="2000" b="1" spc="-10" dirty="0">
                <a:solidFill>
                  <a:srgbClr val="000000"/>
                </a:solidFill>
                <a:latin typeface="Maiandra GD" panose="020E0502030308020204" pitchFamily="34" charset="0"/>
                <a:cs typeface="Calibri"/>
              </a:rPr>
              <a:t>there </a:t>
            </a:r>
            <a:r>
              <a:rPr lang="en-US" sz="2000" b="1" spc="-5" dirty="0">
                <a:solidFill>
                  <a:srgbClr val="000000"/>
                </a:solidFill>
                <a:latin typeface="Maiandra GD" panose="020E0502030308020204" pitchFamily="34" charset="0"/>
                <a:cs typeface="Calibri"/>
              </a:rPr>
              <a:t>is </a:t>
            </a:r>
            <a:r>
              <a:rPr lang="en-US" sz="2000" b="1" dirty="0">
                <a:solidFill>
                  <a:srgbClr val="000000"/>
                </a:solidFill>
                <a:latin typeface="Maiandra GD" panose="020E0502030308020204" pitchFamily="34" charset="0"/>
                <a:cs typeface="Calibri"/>
              </a:rPr>
              <a:t>not </a:t>
            </a:r>
            <a:r>
              <a:rPr lang="en-US" sz="2000" b="1" spc="5" dirty="0">
                <a:solidFill>
                  <a:srgbClr val="000000"/>
                </a:solidFill>
                <a:latin typeface="Maiandra GD" panose="020E0502030308020204" pitchFamily="34" charset="0"/>
                <a:cs typeface="Calibri"/>
              </a:rPr>
              <a:t>much </a:t>
            </a:r>
            <a:r>
              <a:rPr lang="en-US" sz="2000" b="1" spc="-20" dirty="0">
                <a:solidFill>
                  <a:srgbClr val="000000"/>
                </a:solidFill>
                <a:latin typeface="Maiandra GD" panose="020E0502030308020204" pitchFamily="34" charset="0"/>
                <a:cs typeface="Calibri"/>
              </a:rPr>
              <a:t>difference </a:t>
            </a:r>
            <a:r>
              <a:rPr lang="en-US" sz="2000" b="1" spc="-10" dirty="0">
                <a:solidFill>
                  <a:srgbClr val="000000"/>
                </a:solidFill>
                <a:latin typeface="Maiandra GD" panose="020E0502030308020204" pitchFamily="34" charset="0"/>
                <a:cs typeface="Calibri"/>
              </a:rPr>
              <a:t>between </a:t>
            </a:r>
            <a:r>
              <a:rPr lang="en-US" sz="2000" b="1" spc="20" dirty="0">
                <a:solidFill>
                  <a:srgbClr val="000000"/>
                </a:solidFill>
                <a:latin typeface="Maiandra GD" panose="020E0502030308020204" pitchFamily="34" charset="0"/>
                <a:cs typeface="Calibri"/>
              </a:rPr>
              <a:t>5f </a:t>
            </a:r>
            <a:r>
              <a:rPr lang="en-US" sz="2000" b="1" spc="5" dirty="0">
                <a:solidFill>
                  <a:srgbClr val="000000"/>
                </a:solidFill>
                <a:latin typeface="Maiandra GD" panose="020E0502030308020204" pitchFamily="34" charset="0"/>
                <a:cs typeface="Calibri"/>
              </a:rPr>
              <a:t>and </a:t>
            </a:r>
            <a:r>
              <a:rPr lang="en-US" sz="2000" b="1" spc="10" dirty="0">
                <a:solidFill>
                  <a:srgbClr val="000000"/>
                </a:solidFill>
                <a:latin typeface="Maiandra GD" panose="020E0502030308020204" pitchFamily="34" charset="0"/>
                <a:cs typeface="Calibri"/>
              </a:rPr>
              <a:t>6d, </a:t>
            </a:r>
            <a:r>
              <a:rPr lang="en-US" sz="2000" b="1" spc="-5" dirty="0">
                <a:solidFill>
                  <a:srgbClr val="000000"/>
                </a:solidFill>
                <a:latin typeface="Maiandra GD" panose="020E0502030308020204" pitchFamily="34" charset="0"/>
                <a:cs typeface="Calibri"/>
              </a:rPr>
              <a:t>it becomes </a:t>
            </a:r>
            <a:r>
              <a:rPr lang="en-US" sz="2000" b="1" spc="-10" dirty="0">
                <a:solidFill>
                  <a:srgbClr val="000000"/>
                </a:solidFill>
                <a:latin typeface="Maiandra GD" panose="020E0502030308020204" pitchFamily="34" charset="0"/>
                <a:cs typeface="Calibri"/>
              </a:rPr>
              <a:t>difficult </a:t>
            </a:r>
            <a:r>
              <a:rPr lang="en-US" sz="2000" b="1" spc="10" dirty="0">
                <a:solidFill>
                  <a:srgbClr val="000000"/>
                </a:solidFill>
                <a:latin typeface="Maiandra GD" panose="020E0502030308020204" pitchFamily="34" charset="0"/>
                <a:cs typeface="Calibri"/>
              </a:rPr>
              <a:t>to </a:t>
            </a:r>
            <a:r>
              <a:rPr lang="en-US" sz="2000" b="1" dirty="0">
                <a:solidFill>
                  <a:srgbClr val="000000"/>
                </a:solidFill>
                <a:latin typeface="Maiandra GD" panose="020E0502030308020204" pitchFamily="34" charset="0"/>
                <a:cs typeface="Calibri"/>
              </a:rPr>
              <a:t>know </a:t>
            </a:r>
            <a:r>
              <a:rPr lang="en-US" sz="2000" b="1" spc="-5" dirty="0">
                <a:solidFill>
                  <a:srgbClr val="000000"/>
                </a:solidFill>
                <a:latin typeface="Maiandra GD" panose="020E0502030308020204" pitchFamily="34" charset="0"/>
                <a:cs typeface="Calibri"/>
              </a:rPr>
              <a:t>whether </a:t>
            </a:r>
            <a:r>
              <a:rPr lang="en-US" sz="2000" b="1" spc="5" dirty="0">
                <a:solidFill>
                  <a:srgbClr val="000000"/>
                </a:solidFill>
                <a:latin typeface="Maiandra GD" panose="020E0502030308020204" pitchFamily="34" charset="0"/>
                <a:cs typeface="Calibri"/>
              </a:rPr>
              <a:t>the </a:t>
            </a:r>
            <a:r>
              <a:rPr lang="en-US" sz="2000" b="1" spc="-15" dirty="0">
                <a:solidFill>
                  <a:srgbClr val="000000"/>
                </a:solidFill>
                <a:latin typeface="Maiandra GD" panose="020E0502030308020204" pitchFamily="34" charset="0"/>
                <a:cs typeface="Calibri"/>
              </a:rPr>
              <a:t>electron </a:t>
            </a:r>
            <a:r>
              <a:rPr lang="en-US" sz="2000" b="1" spc="5" dirty="0">
                <a:solidFill>
                  <a:srgbClr val="000000"/>
                </a:solidFill>
                <a:latin typeface="Maiandra GD" panose="020E0502030308020204" pitchFamily="34" charset="0"/>
                <a:cs typeface="Calibri"/>
              </a:rPr>
              <a:t>has  </a:t>
            </a:r>
            <a:r>
              <a:rPr lang="en-US" sz="2000" b="1" spc="-15" dirty="0">
                <a:solidFill>
                  <a:srgbClr val="000000"/>
                </a:solidFill>
                <a:latin typeface="Maiandra GD" panose="020E0502030308020204" pitchFamily="34" charset="0"/>
                <a:cs typeface="Calibri"/>
              </a:rPr>
              <a:t>entered </a:t>
            </a:r>
            <a:r>
              <a:rPr lang="en-US" sz="2000" b="1" spc="20" dirty="0">
                <a:solidFill>
                  <a:srgbClr val="000000"/>
                </a:solidFill>
                <a:latin typeface="Maiandra GD" panose="020E0502030308020204" pitchFamily="34" charset="0"/>
                <a:cs typeface="Calibri"/>
              </a:rPr>
              <a:t>5f </a:t>
            </a:r>
            <a:r>
              <a:rPr lang="en-US" sz="2000" b="1" dirty="0">
                <a:solidFill>
                  <a:srgbClr val="000000"/>
                </a:solidFill>
                <a:latin typeface="Maiandra GD" panose="020E0502030308020204" pitchFamily="34" charset="0"/>
                <a:cs typeface="Calibri"/>
              </a:rPr>
              <a:t>or </a:t>
            </a:r>
            <a:r>
              <a:rPr lang="en-US" sz="2000" b="1" spc="10" dirty="0">
                <a:solidFill>
                  <a:srgbClr val="000000"/>
                </a:solidFill>
                <a:latin typeface="Maiandra GD" panose="020E0502030308020204" pitchFamily="34" charset="0"/>
                <a:cs typeface="Calibri"/>
              </a:rPr>
              <a:t>6d. </a:t>
            </a:r>
            <a:r>
              <a:rPr lang="en-US" sz="2000" b="1" spc="-5" dirty="0">
                <a:solidFill>
                  <a:srgbClr val="000000"/>
                </a:solidFill>
                <a:latin typeface="Maiandra GD" panose="020E0502030308020204" pitchFamily="34" charset="0"/>
                <a:cs typeface="Calibri"/>
              </a:rPr>
              <a:t>This </a:t>
            </a:r>
            <a:r>
              <a:rPr lang="en-US" sz="2000" b="1" spc="-10" dirty="0">
                <a:solidFill>
                  <a:srgbClr val="000000"/>
                </a:solidFill>
                <a:latin typeface="Maiandra GD" panose="020E0502030308020204" pitchFamily="34" charset="0"/>
                <a:cs typeface="Calibri"/>
              </a:rPr>
              <a:t>makes predicting </a:t>
            </a:r>
            <a:r>
              <a:rPr lang="en-US" sz="2000" b="1" spc="-15" dirty="0">
                <a:solidFill>
                  <a:srgbClr val="000000"/>
                </a:solidFill>
                <a:latin typeface="Maiandra GD" panose="020E0502030308020204" pitchFamily="34" charset="0"/>
                <a:cs typeface="Calibri"/>
              </a:rPr>
              <a:t>electronic </a:t>
            </a:r>
            <a:r>
              <a:rPr lang="en-US" sz="2000" b="1" spc="-10" dirty="0">
                <a:solidFill>
                  <a:srgbClr val="000000"/>
                </a:solidFill>
                <a:latin typeface="Maiandra GD" panose="020E0502030308020204" pitchFamily="34" charset="0"/>
                <a:cs typeface="Calibri"/>
              </a:rPr>
              <a:t>configuration</a:t>
            </a:r>
            <a:r>
              <a:rPr lang="en-US" sz="2000" b="1" spc="40" dirty="0">
                <a:solidFill>
                  <a:srgbClr val="000000"/>
                </a:solidFill>
                <a:latin typeface="Maiandra GD" panose="020E0502030308020204" pitchFamily="34" charset="0"/>
                <a:cs typeface="Calibri"/>
              </a:rPr>
              <a:t> </a:t>
            </a:r>
            <a:r>
              <a:rPr lang="en-US" sz="2000" b="1" spc="-10" dirty="0">
                <a:solidFill>
                  <a:srgbClr val="000000"/>
                </a:solidFill>
                <a:latin typeface="Maiandra GD" panose="020E0502030308020204" pitchFamily="34" charset="0"/>
                <a:cs typeface="Calibri"/>
              </a:rPr>
              <a:t>difficult.</a:t>
            </a:r>
            <a:endParaRPr lang="en-IN" sz="2000" b="1" dirty="0">
              <a:latin typeface="Maiandra GD" panose="020E0502030308020204" pitchFamily="34" charset="0"/>
            </a:endParaRPr>
          </a:p>
        </p:txBody>
      </p:sp>
      <p:sp>
        <p:nvSpPr>
          <p:cNvPr id="3" name="Rectangle 2">
            <a:extLst>
              <a:ext uri="{FF2B5EF4-FFF2-40B4-BE49-F238E27FC236}">
                <a16:creationId xmlns:a16="http://schemas.microsoft.com/office/drawing/2014/main" id="{5B8152B0-5D3A-4E7F-B45A-85F319B01563}"/>
              </a:ext>
            </a:extLst>
          </p:cNvPr>
          <p:cNvSpPr/>
          <p:nvPr/>
        </p:nvSpPr>
        <p:spPr>
          <a:xfrm>
            <a:off x="161827" y="997565"/>
            <a:ext cx="11868346" cy="4862870"/>
          </a:xfrm>
          <a:prstGeom prst="rect">
            <a:avLst/>
          </a:prstGeom>
        </p:spPr>
        <p:txBody>
          <a:bodyPr wrap="square">
            <a:spAutoFit/>
          </a:bodyPr>
          <a:lstStyle/>
          <a:p>
            <a:pPr marL="298450" marR="5080" indent="-285750">
              <a:lnSpc>
                <a:spcPct val="150200"/>
              </a:lnSpc>
              <a:spcBef>
                <a:spcPts val="90"/>
              </a:spcBef>
              <a:buFont typeface="Arial"/>
              <a:buChar char="•"/>
              <a:tabLst>
                <a:tab pos="297815" algn="l"/>
                <a:tab pos="298450" algn="l"/>
              </a:tabLst>
            </a:pPr>
            <a:r>
              <a:rPr lang="en-US" sz="2000" b="1" dirty="0">
                <a:latin typeface="Maiandra GD" panose="020E0502030308020204" pitchFamily="34" charset="0"/>
                <a:cs typeface="Calibri"/>
              </a:rPr>
              <a:t>The ground state </a:t>
            </a:r>
            <a:r>
              <a:rPr lang="en-US" sz="2000" b="1" spc="-15" dirty="0">
                <a:latin typeface="Maiandra GD" panose="020E0502030308020204" pitchFamily="34" charset="0"/>
                <a:cs typeface="Calibri"/>
              </a:rPr>
              <a:t>electronic </a:t>
            </a:r>
            <a:r>
              <a:rPr lang="en-US" sz="2000" b="1" spc="-10" dirty="0">
                <a:latin typeface="Maiandra GD" panose="020E0502030308020204" pitchFamily="34" charset="0"/>
                <a:cs typeface="Calibri"/>
              </a:rPr>
              <a:t>configuration </a:t>
            </a:r>
            <a:r>
              <a:rPr lang="en-US" sz="2000" b="1" dirty="0">
                <a:latin typeface="Maiandra GD" panose="020E0502030308020204" pitchFamily="34" charset="0"/>
                <a:cs typeface="Calibri"/>
              </a:rPr>
              <a:t>of </a:t>
            </a:r>
            <a:r>
              <a:rPr lang="en-US" sz="2000" b="1" spc="10" dirty="0">
                <a:latin typeface="Maiandra GD" panose="020E0502030308020204" pitchFamily="34" charset="0"/>
                <a:cs typeface="Calibri"/>
              </a:rPr>
              <a:t>actinium, </a:t>
            </a:r>
            <a:r>
              <a:rPr lang="en-US" sz="2000" b="1" dirty="0">
                <a:latin typeface="Maiandra GD" panose="020E0502030308020204" pitchFamily="34" charset="0"/>
                <a:cs typeface="Calibri"/>
              </a:rPr>
              <a:t>[Rn]6d17s2 </a:t>
            </a:r>
            <a:r>
              <a:rPr lang="en-US" sz="2000" b="1" spc="-5" dirty="0">
                <a:latin typeface="Maiandra GD" panose="020E0502030308020204" pitchFamily="34" charset="0"/>
                <a:cs typeface="Calibri"/>
              </a:rPr>
              <a:t>is </a:t>
            </a:r>
            <a:r>
              <a:rPr lang="en-US" sz="2000" b="1" spc="-10" dirty="0">
                <a:latin typeface="Maiandra GD" panose="020E0502030308020204" pitchFamily="34" charset="0"/>
                <a:cs typeface="Calibri"/>
              </a:rPr>
              <a:t>identical </a:t>
            </a:r>
            <a:r>
              <a:rPr lang="en-US" sz="2000" b="1" spc="5" dirty="0">
                <a:latin typeface="Maiandra GD" panose="020E0502030308020204" pitchFamily="34" charset="0"/>
                <a:cs typeface="Calibri"/>
              </a:rPr>
              <a:t>to that </a:t>
            </a:r>
            <a:r>
              <a:rPr lang="en-US" sz="2000" b="1" dirty="0">
                <a:latin typeface="Maiandra GD" panose="020E0502030308020204" pitchFamily="34" charset="0"/>
                <a:cs typeface="Calibri"/>
              </a:rPr>
              <a:t>of lanthanum </a:t>
            </a:r>
            <a:r>
              <a:rPr lang="en-US" sz="2000" b="1" spc="5" dirty="0">
                <a:latin typeface="Maiandra GD" panose="020E0502030308020204" pitchFamily="34" charset="0"/>
                <a:cs typeface="Calibri"/>
              </a:rPr>
              <a:t>and  </a:t>
            </a:r>
            <a:r>
              <a:rPr lang="en-US" sz="2000" b="1" spc="-10" dirty="0">
                <a:latin typeface="Maiandra GD" panose="020E0502030308020204" pitchFamily="34" charset="0"/>
                <a:cs typeface="Calibri"/>
              </a:rPr>
              <a:t>certainly </a:t>
            </a:r>
            <a:r>
              <a:rPr lang="en-US" sz="2000" b="1" spc="5" dirty="0">
                <a:latin typeface="Maiandra GD" panose="020E0502030308020204" pitchFamily="34" charset="0"/>
                <a:cs typeface="Calibri"/>
              </a:rPr>
              <a:t>the </a:t>
            </a:r>
            <a:r>
              <a:rPr lang="en-US" sz="2000" b="1" dirty="0">
                <a:latin typeface="Maiandra GD" panose="020E0502030308020204" pitchFamily="34" charset="0"/>
                <a:cs typeface="Calibri"/>
              </a:rPr>
              <a:t>two </a:t>
            </a:r>
            <a:r>
              <a:rPr lang="en-US" sz="2000" b="1" spc="-5" dirty="0">
                <a:latin typeface="Maiandra GD" panose="020E0502030308020204" pitchFamily="34" charset="0"/>
                <a:cs typeface="Calibri"/>
              </a:rPr>
              <a:t>elements </a:t>
            </a:r>
            <a:r>
              <a:rPr lang="en-US" sz="2000" b="1" spc="15" dirty="0">
                <a:latin typeface="Maiandra GD" panose="020E0502030308020204" pitchFamily="34" charset="0"/>
                <a:cs typeface="Calibri"/>
              </a:rPr>
              <a:t>possess </a:t>
            </a:r>
            <a:r>
              <a:rPr lang="en-US" sz="2000" b="1" spc="-15" dirty="0">
                <a:latin typeface="Maiandra GD" panose="020E0502030308020204" pitchFamily="34" charset="0"/>
                <a:cs typeface="Calibri"/>
              </a:rPr>
              <a:t>alike </a:t>
            </a:r>
            <a:r>
              <a:rPr lang="en-US" sz="2000" b="1" spc="-5" dirty="0">
                <a:latin typeface="Maiandra GD" panose="020E0502030308020204" pitchFamily="34" charset="0"/>
                <a:cs typeface="Calibri"/>
              </a:rPr>
              <a:t>chemical</a:t>
            </a:r>
            <a:r>
              <a:rPr lang="en-US" sz="2000" b="1" spc="-65" dirty="0">
                <a:latin typeface="Maiandra GD" panose="020E0502030308020204" pitchFamily="34" charset="0"/>
                <a:cs typeface="Calibri"/>
              </a:rPr>
              <a:t> </a:t>
            </a:r>
            <a:r>
              <a:rPr lang="en-US" sz="2000" b="1" spc="-10" dirty="0">
                <a:latin typeface="Maiandra GD" panose="020E0502030308020204" pitchFamily="34" charset="0"/>
                <a:cs typeface="Calibri"/>
              </a:rPr>
              <a:t>properties.</a:t>
            </a:r>
            <a:endParaRPr lang="en-US" sz="2000" b="1" dirty="0">
              <a:latin typeface="Maiandra GD" panose="020E0502030308020204" pitchFamily="34" charset="0"/>
              <a:cs typeface="Calibri"/>
            </a:endParaRPr>
          </a:p>
          <a:p>
            <a:pPr marL="298450" marR="16510" indent="-285750">
              <a:lnSpc>
                <a:spcPct val="150200"/>
              </a:lnSpc>
              <a:spcBef>
                <a:spcPts val="5"/>
              </a:spcBef>
              <a:buFont typeface="Arial"/>
              <a:buChar char="•"/>
              <a:tabLst>
                <a:tab pos="297815" algn="l"/>
                <a:tab pos="298450" algn="l"/>
              </a:tabLst>
            </a:pPr>
            <a:r>
              <a:rPr lang="en-US" sz="2000" b="1" dirty="0">
                <a:latin typeface="Maiandra GD" panose="020E0502030308020204" pitchFamily="34" charset="0"/>
                <a:cs typeface="Calibri"/>
              </a:rPr>
              <a:t>The </a:t>
            </a:r>
            <a:r>
              <a:rPr lang="en-US" sz="2000" b="1" spc="-15" dirty="0">
                <a:latin typeface="Maiandra GD" panose="020E0502030308020204" pitchFamily="34" charset="0"/>
                <a:cs typeface="Calibri"/>
              </a:rPr>
              <a:t>difference </a:t>
            </a:r>
            <a:r>
              <a:rPr lang="en-US" sz="2000" b="1" dirty="0">
                <a:latin typeface="Maiandra GD" panose="020E0502030308020204" pitchFamily="34" charset="0"/>
                <a:cs typeface="Calibri"/>
              </a:rPr>
              <a:t>in </a:t>
            </a:r>
            <a:r>
              <a:rPr lang="en-US" sz="2000" b="1" spc="-5" dirty="0">
                <a:latin typeface="Maiandra GD" panose="020E0502030308020204" pitchFamily="34" charset="0"/>
                <a:cs typeface="Calibri"/>
              </a:rPr>
              <a:t>energy </a:t>
            </a:r>
            <a:r>
              <a:rPr lang="en-US" sz="2000" b="1" dirty="0">
                <a:latin typeface="Maiandra GD" panose="020E0502030308020204" pitchFamily="34" charset="0"/>
                <a:cs typeface="Calibri"/>
              </a:rPr>
              <a:t>between </a:t>
            </a:r>
            <a:r>
              <a:rPr lang="en-US" sz="2000" b="1" spc="20" dirty="0">
                <a:latin typeface="Maiandra GD" panose="020E0502030308020204" pitchFamily="34" charset="0"/>
                <a:cs typeface="Calibri"/>
              </a:rPr>
              <a:t>5f </a:t>
            </a:r>
            <a:r>
              <a:rPr lang="en-US" sz="2000" b="1" spc="5" dirty="0">
                <a:latin typeface="Maiandra GD" panose="020E0502030308020204" pitchFamily="34" charset="0"/>
                <a:cs typeface="Calibri"/>
              </a:rPr>
              <a:t>and </a:t>
            </a:r>
            <a:r>
              <a:rPr lang="en-US" sz="2000" b="1" spc="20" dirty="0">
                <a:latin typeface="Maiandra GD" panose="020E0502030308020204" pitchFamily="34" charset="0"/>
                <a:cs typeface="Calibri"/>
              </a:rPr>
              <a:t>6d </a:t>
            </a:r>
            <a:r>
              <a:rPr lang="en-US" sz="2000" b="1" spc="-5" dirty="0">
                <a:latin typeface="Maiandra GD" panose="020E0502030308020204" pitchFamily="34" charset="0"/>
                <a:cs typeface="Calibri"/>
              </a:rPr>
              <a:t>orbitals </a:t>
            </a:r>
            <a:r>
              <a:rPr lang="en-US" sz="2000" b="1" dirty="0">
                <a:latin typeface="Maiandra GD" panose="020E0502030308020204" pitchFamily="34" charset="0"/>
                <a:cs typeface="Calibri"/>
              </a:rPr>
              <a:t>in </a:t>
            </a:r>
            <a:r>
              <a:rPr lang="en-US" sz="2000" b="1" spc="5" dirty="0">
                <a:latin typeface="Maiandra GD" panose="020E0502030308020204" pitchFamily="34" charset="0"/>
                <a:cs typeface="Calibri"/>
              </a:rPr>
              <a:t>the sta</a:t>
            </a:r>
            <a:r>
              <a:rPr lang="en-US" sz="2000" b="1" u="heavy" spc="5" dirty="0">
                <a:uFill>
                  <a:solidFill>
                    <a:srgbClr val="FF0000"/>
                  </a:solidFill>
                </a:uFill>
                <a:latin typeface="Maiandra GD" panose="020E0502030308020204" pitchFamily="34" charset="0"/>
                <a:cs typeface="Calibri"/>
              </a:rPr>
              <a:t>rtin</a:t>
            </a:r>
            <a:r>
              <a:rPr lang="en-US" sz="2000" b="1" spc="5" dirty="0">
                <a:latin typeface="Maiandra GD" panose="020E0502030308020204" pitchFamily="34" charset="0"/>
                <a:cs typeface="Calibri"/>
              </a:rPr>
              <a:t>g </a:t>
            </a:r>
            <a:r>
              <a:rPr lang="en-US" sz="2000" b="1" dirty="0">
                <a:latin typeface="Maiandra GD" panose="020E0502030308020204" pitchFamily="34" charset="0"/>
                <a:cs typeface="Calibri"/>
              </a:rPr>
              <a:t>of </a:t>
            </a:r>
            <a:r>
              <a:rPr lang="en-US" sz="2000" b="1" spc="5" dirty="0">
                <a:latin typeface="Maiandra GD" panose="020E0502030308020204" pitchFamily="34" charset="0"/>
                <a:cs typeface="Calibri"/>
              </a:rPr>
              <a:t>the </a:t>
            </a:r>
            <a:r>
              <a:rPr lang="en-US" sz="2000" b="1" spc="-5" dirty="0">
                <a:latin typeface="Maiandra GD" panose="020E0502030308020204" pitchFamily="34" charset="0"/>
                <a:cs typeface="Calibri"/>
              </a:rPr>
              <a:t>actinide </a:t>
            </a:r>
            <a:r>
              <a:rPr lang="en-US" sz="2000" b="1" spc="5" dirty="0">
                <a:latin typeface="Maiandra GD" panose="020E0502030308020204" pitchFamily="34" charset="0"/>
                <a:cs typeface="Calibri"/>
              </a:rPr>
              <a:t>series </a:t>
            </a:r>
            <a:r>
              <a:rPr lang="en-US" sz="2000" b="1" spc="-5" dirty="0">
                <a:latin typeface="Maiandra GD" panose="020E0502030308020204" pitchFamily="34" charset="0"/>
                <a:cs typeface="Calibri"/>
              </a:rPr>
              <a:t>is </a:t>
            </a:r>
            <a:r>
              <a:rPr lang="en-US" sz="2000" b="1" dirty="0">
                <a:latin typeface="Maiandra GD" panose="020E0502030308020204" pitchFamily="34" charset="0"/>
                <a:cs typeface="Calibri"/>
              </a:rPr>
              <a:t>less </a:t>
            </a:r>
            <a:r>
              <a:rPr lang="en-US" sz="2000" b="1" spc="5" dirty="0">
                <a:latin typeface="Maiandra GD" panose="020E0502030308020204" pitchFamily="34" charset="0"/>
                <a:cs typeface="Calibri"/>
              </a:rPr>
              <a:t>than that  </a:t>
            </a:r>
            <a:r>
              <a:rPr lang="en-US" sz="2000" b="1" spc="-10" dirty="0">
                <a:latin typeface="Maiandra GD" panose="020E0502030308020204" pitchFamily="34" charset="0"/>
                <a:cs typeface="Calibri"/>
              </a:rPr>
              <a:t>between </a:t>
            </a:r>
            <a:r>
              <a:rPr lang="en-US" sz="2000" b="1" spc="5" dirty="0">
                <a:latin typeface="Maiandra GD" panose="020E0502030308020204" pitchFamily="34" charset="0"/>
                <a:cs typeface="Calibri"/>
              </a:rPr>
              <a:t>the </a:t>
            </a:r>
            <a:r>
              <a:rPr lang="en-US" sz="2000" b="1" spc="20" dirty="0">
                <a:latin typeface="Maiandra GD" panose="020E0502030308020204" pitchFamily="34" charset="0"/>
                <a:cs typeface="Calibri"/>
              </a:rPr>
              <a:t>4f </a:t>
            </a:r>
            <a:r>
              <a:rPr lang="en-US" sz="2000" b="1" spc="5" dirty="0">
                <a:latin typeface="Maiandra GD" panose="020E0502030308020204" pitchFamily="34" charset="0"/>
                <a:cs typeface="Calibri"/>
              </a:rPr>
              <a:t>and </a:t>
            </a:r>
            <a:r>
              <a:rPr lang="en-US" sz="2000" b="1" spc="25" dirty="0">
                <a:latin typeface="Maiandra GD" panose="020E0502030308020204" pitchFamily="34" charset="0"/>
                <a:cs typeface="Calibri"/>
              </a:rPr>
              <a:t>5d </a:t>
            </a:r>
            <a:r>
              <a:rPr lang="en-US" sz="2000" b="1" spc="-5" dirty="0">
                <a:latin typeface="Maiandra GD" panose="020E0502030308020204" pitchFamily="34" charset="0"/>
                <a:cs typeface="Calibri"/>
              </a:rPr>
              <a:t>orbitals </a:t>
            </a:r>
            <a:r>
              <a:rPr lang="en-US" sz="2000" b="1" spc="-30" dirty="0">
                <a:latin typeface="Maiandra GD" panose="020E0502030308020204" pitchFamily="34" charset="0"/>
                <a:cs typeface="Calibri"/>
              </a:rPr>
              <a:t>for </a:t>
            </a:r>
            <a:r>
              <a:rPr lang="en-US" sz="2000" b="1" spc="5" dirty="0">
                <a:latin typeface="Maiandra GD" panose="020E0502030308020204" pitchFamily="34" charset="0"/>
                <a:cs typeface="Calibri"/>
              </a:rPr>
              <a:t>the</a:t>
            </a:r>
            <a:r>
              <a:rPr lang="en-US" sz="2000" b="1" spc="-105" dirty="0">
                <a:latin typeface="Maiandra GD" panose="020E0502030308020204" pitchFamily="34" charset="0"/>
                <a:cs typeface="Calibri"/>
              </a:rPr>
              <a:t> </a:t>
            </a:r>
            <a:r>
              <a:rPr lang="en-US" sz="2000" b="1" dirty="0">
                <a:latin typeface="Maiandra GD" panose="020E0502030308020204" pitchFamily="34" charset="0"/>
                <a:cs typeface="Calibri"/>
              </a:rPr>
              <a:t>lanthanides.</a:t>
            </a:r>
          </a:p>
          <a:p>
            <a:pPr marL="298450" indent="-285750">
              <a:lnSpc>
                <a:spcPct val="100000"/>
              </a:lnSpc>
              <a:spcBef>
                <a:spcPts val="1205"/>
              </a:spcBef>
              <a:buFont typeface="Arial"/>
              <a:buChar char="•"/>
              <a:tabLst>
                <a:tab pos="297815" algn="l"/>
                <a:tab pos="298450" algn="l"/>
              </a:tabLst>
            </a:pPr>
            <a:r>
              <a:rPr lang="en-US" sz="2000" b="1" spc="5" dirty="0">
                <a:latin typeface="Maiandra GD" panose="020E0502030308020204" pitchFamily="34" charset="0"/>
                <a:cs typeface="Calibri"/>
              </a:rPr>
              <a:t>Thus,</a:t>
            </a:r>
            <a:r>
              <a:rPr lang="en-US" sz="2000" b="1" spc="-65" dirty="0">
                <a:latin typeface="Maiandra GD" panose="020E0502030308020204" pitchFamily="34" charset="0"/>
                <a:cs typeface="Calibri"/>
              </a:rPr>
              <a:t> </a:t>
            </a:r>
            <a:r>
              <a:rPr lang="en-US" sz="2000" b="1" dirty="0">
                <a:latin typeface="Maiandra GD" panose="020E0502030308020204" pitchFamily="34" charset="0"/>
                <a:cs typeface="Calibri"/>
              </a:rPr>
              <a:t>both</a:t>
            </a:r>
            <a:r>
              <a:rPr lang="en-US" sz="2000" b="1" spc="-20" dirty="0">
                <a:latin typeface="Maiandra GD" panose="020E0502030308020204" pitchFamily="34" charset="0"/>
                <a:cs typeface="Calibri"/>
              </a:rPr>
              <a:t> </a:t>
            </a:r>
            <a:r>
              <a:rPr lang="en-US" sz="2000" b="1" spc="20" dirty="0">
                <a:latin typeface="Maiandra GD" panose="020E0502030308020204" pitchFamily="34" charset="0"/>
                <a:cs typeface="Calibri"/>
              </a:rPr>
              <a:t>5f</a:t>
            </a:r>
            <a:r>
              <a:rPr lang="en-US" sz="2000" b="1" spc="-25" dirty="0">
                <a:latin typeface="Maiandra GD" panose="020E0502030308020204" pitchFamily="34" charset="0"/>
                <a:cs typeface="Calibri"/>
              </a:rPr>
              <a:t> </a:t>
            </a:r>
            <a:r>
              <a:rPr lang="en-US" sz="2000" b="1" spc="5" dirty="0">
                <a:latin typeface="Maiandra GD" panose="020E0502030308020204" pitchFamily="34" charset="0"/>
                <a:cs typeface="Calibri"/>
              </a:rPr>
              <a:t>and</a:t>
            </a:r>
            <a:r>
              <a:rPr lang="en-US" sz="2000" b="1" spc="-20" dirty="0">
                <a:latin typeface="Maiandra GD" panose="020E0502030308020204" pitchFamily="34" charset="0"/>
                <a:cs typeface="Calibri"/>
              </a:rPr>
              <a:t> </a:t>
            </a:r>
            <a:r>
              <a:rPr lang="en-US" sz="2000" b="1" spc="20" dirty="0">
                <a:latin typeface="Maiandra GD" panose="020E0502030308020204" pitchFamily="34" charset="0"/>
                <a:cs typeface="Calibri"/>
              </a:rPr>
              <a:t>6d</a:t>
            </a:r>
            <a:r>
              <a:rPr lang="en-US" sz="2000" b="1" spc="-85" dirty="0">
                <a:latin typeface="Maiandra GD" panose="020E0502030308020204" pitchFamily="34" charset="0"/>
                <a:cs typeface="Calibri"/>
              </a:rPr>
              <a:t> </a:t>
            </a:r>
            <a:r>
              <a:rPr lang="en-US" sz="2000" b="1" spc="-5" dirty="0">
                <a:latin typeface="Maiandra GD" panose="020E0502030308020204" pitchFamily="34" charset="0"/>
                <a:cs typeface="Calibri"/>
              </a:rPr>
              <a:t>orbitals</a:t>
            </a:r>
            <a:r>
              <a:rPr lang="en-US" sz="2000" b="1" spc="30" dirty="0">
                <a:latin typeface="Maiandra GD" panose="020E0502030308020204" pitchFamily="34" charset="0"/>
                <a:cs typeface="Calibri"/>
              </a:rPr>
              <a:t> </a:t>
            </a:r>
            <a:r>
              <a:rPr lang="en-US" sz="2000" b="1" dirty="0">
                <a:latin typeface="Maiandra GD" panose="020E0502030308020204" pitchFamily="34" charset="0"/>
                <a:cs typeface="Calibri"/>
              </a:rPr>
              <a:t>are</a:t>
            </a:r>
            <a:r>
              <a:rPr lang="en-US" sz="2000" b="1" spc="-35" dirty="0">
                <a:latin typeface="Maiandra GD" panose="020E0502030308020204" pitchFamily="34" charset="0"/>
                <a:cs typeface="Calibri"/>
              </a:rPr>
              <a:t> </a:t>
            </a:r>
            <a:r>
              <a:rPr lang="en-US" sz="2000" b="1" dirty="0">
                <a:latin typeface="Maiandra GD" panose="020E0502030308020204" pitchFamily="34" charset="0"/>
                <a:cs typeface="Calibri"/>
              </a:rPr>
              <a:t>comprised</a:t>
            </a:r>
            <a:r>
              <a:rPr lang="en-US" sz="2000" b="1" spc="-10" dirty="0">
                <a:latin typeface="Maiandra GD" panose="020E0502030308020204" pitchFamily="34" charset="0"/>
                <a:cs typeface="Calibri"/>
              </a:rPr>
              <a:t> </a:t>
            </a:r>
            <a:r>
              <a:rPr lang="en-US" sz="2000" b="1" dirty="0">
                <a:latin typeface="Maiandra GD" panose="020E0502030308020204" pitchFamily="34" charset="0"/>
                <a:cs typeface="Calibri"/>
              </a:rPr>
              <a:t>in</a:t>
            </a:r>
            <a:r>
              <a:rPr lang="en-US" sz="2000" b="1" spc="-15" dirty="0">
                <a:latin typeface="Maiandra GD" panose="020E0502030308020204" pitchFamily="34" charset="0"/>
                <a:cs typeface="Calibri"/>
              </a:rPr>
              <a:t> </a:t>
            </a:r>
            <a:r>
              <a:rPr lang="en-US" sz="2000" b="1" spc="5" dirty="0">
                <a:latin typeface="Maiandra GD" panose="020E0502030308020204" pitchFamily="34" charset="0"/>
                <a:cs typeface="Calibri"/>
              </a:rPr>
              <a:t>accommodating</a:t>
            </a:r>
            <a:r>
              <a:rPr lang="en-US" sz="2000" b="1" spc="-125" dirty="0">
                <a:latin typeface="Maiandra GD" panose="020E0502030308020204" pitchFamily="34" charset="0"/>
                <a:cs typeface="Calibri"/>
              </a:rPr>
              <a:t> </a:t>
            </a:r>
            <a:r>
              <a:rPr lang="en-US" sz="2000" b="1" spc="5" dirty="0">
                <a:latin typeface="Maiandra GD" panose="020E0502030308020204" pitchFamily="34" charset="0"/>
                <a:cs typeface="Calibri"/>
              </a:rPr>
              <a:t>successive</a:t>
            </a:r>
            <a:r>
              <a:rPr lang="en-US" sz="2000" b="1" spc="-45" dirty="0">
                <a:latin typeface="Maiandra GD" panose="020E0502030308020204" pitchFamily="34" charset="0"/>
                <a:cs typeface="Calibri"/>
              </a:rPr>
              <a:t> </a:t>
            </a:r>
            <a:r>
              <a:rPr lang="en-US" sz="2000" b="1" spc="-10" dirty="0">
                <a:latin typeface="Maiandra GD" panose="020E0502030308020204" pitchFamily="34" charset="0"/>
                <a:cs typeface="Calibri"/>
              </a:rPr>
              <a:t>electrons.</a:t>
            </a:r>
            <a:endParaRPr lang="en-US" sz="2000" b="1" dirty="0">
              <a:latin typeface="Maiandra GD" panose="020E0502030308020204" pitchFamily="34" charset="0"/>
              <a:cs typeface="Calibri"/>
            </a:endParaRPr>
          </a:p>
          <a:p>
            <a:pPr marL="298450" marR="16510" indent="-285750">
              <a:lnSpc>
                <a:spcPct val="150200"/>
              </a:lnSpc>
              <a:buFont typeface="Arial"/>
              <a:buChar char="•"/>
              <a:tabLst>
                <a:tab pos="297815" algn="l"/>
                <a:tab pos="298450" algn="l"/>
              </a:tabLst>
            </a:pPr>
            <a:r>
              <a:rPr lang="en-US" sz="2000" b="1" spc="-20" dirty="0">
                <a:latin typeface="Maiandra GD" panose="020E0502030308020204" pitchFamily="34" charset="0"/>
                <a:cs typeface="Calibri"/>
              </a:rPr>
              <a:t>Therefore </a:t>
            </a:r>
            <a:r>
              <a:rPr lang="en-US" sz="2000" b="1" spc="5" dirty="0">
                <a:latin typeface="Maiandra GD" panose="020E0502030308020204" pitchFamily="34" charset="0"/>
                <a:cs typeface="Calibri"/>
              </a:rPr>
              <a:t>the </a:t>
            </a:r>
            <a:r>
              <a:rPr lang="en-US" sz="2000" b="1" spc="-10" dirty="0">
                <a:latin typeface="Maiandra GD" panose="020E0502030308020204" pitchFamily="34" charset="0"/>
                <a:cs typeface="Calibri"/>
              </a:rPr>
              <a:t>filling </a:t>
            </a:r>
            <a:r>
              <a:rPr lang="en-US" sz="2000" b="1" spc="35" dirty="0">
                <a:latin typeface="Maiandra GD" panose="020E0502030308020204" pitchFamily="34" charset="0"/>
                <a:cs typeface="Calibri"/>
              </a:rPr>
              <a:t>of </a:t>
            </a:r>
            <a:r>
              <a:rPr lang="en-US" sz="2000" b="1" spc="20" dirty="0">
                <a:latin typeface="Maiandra GD" panose="020E0502030308020204" pitchFamily="34" charset="0"/>
                <a:cs typeface="Calibri"/>
              </a:rPr>
              <a:t>5f </a:t>
            </a:r>
            <a:r>
              <a:rPr lang="en-US" sz="2000" b="1" spc="5" dirty="0">
                <a:latin typeface="Maiandra GD" panose="020E0502030308020204" pitchFamily="34" charset="0"/>
                <a:cs typeface="Calibri"/>
              </a:rPr>
              <a:t>orbitals </a:t>
            </a:r>
            <a:r>
              <a:rPr lang="en-US" sz="2000" b="1" dirty="0">
                <a:latin typeface="Maiandra GD" panose="020E0502030308020204" pitchFamily="34" charset="0"/>
                <a:cs typeface="Calibri"/>
              </a:rPr>
              <a:t>in actinides </a:t>
            </a:r>
            <a:r>
              <a:rPr lang="en-US" sz="2000" b="1" spc="-5" dirty="0">
                <a:latin typeface="Maiandra GD" panose="020E0502030308020204" pitchFamily="34" charset="0"/>
                <a:cs typeface="Calibri"/>
              </a:rPr>
              <a:t>is </a:t>
            </a:r>
            <a:r>
              <a:rPr lang="en-US" sz="2000" b="1" dirty="0">
                <a:latin typeface="Maiandra GD" panose="020E0502030308020204" pitchFamily="34" charset="0"/>
                <a:cs typeface="Calibri"/>
              </a:rPr>
              <a:t>not quite </a:t>
            </a:r>
            <a:r>
              <a:rPr lang="en-US" sz="2000" b="1" spc="25" dirty="0">
                <a:latin typeface="Maiandra GD" panose="020E0502030308020204" pitchFamily="34" charset="0"/>
                <a:cs typeface="Calibri"/>
              </a:rPr>
              <a:t>so </a:t>
            </a:r>
            <a:r>
              <a:rPr lang="en-US" sz="2000" b="1" spc="5" dirty="0">
                <a:latin typeface="Maiandra GD" panose="020E0502030308020204" pitchFamily="34" charset="0"/>
                <a:cs typeface="Calibri"/>
              </a:rPr>
              <a:t>regular </a:t>
            </a:r>
            <a:r>
              <a:rPr lang="en-US" sz="2000" b="1" spc="10" dirty="0">
                <a:latin typeface="Maiandra GD" panose="020E0502030308020204" pitchFamily="34" charset="0"/>
                <a:cs typeface="Calibri"/>
              </a:rPr>
              <a:t>as </a:t>
            </a:r>
            <a:r>
              <a:rPr lang="en-US" sz="2000" b="1" spc="5" dirty="0">
                <a:latin typeface="Maiandra GD" panose="020E0502030308020204" pitchFamily="34" charset="0"/>
                <a:cs typeface="Calibri"/>
              </a:rPr>
              <a:t>the </a:t>
            </a:r>
            <a:r>
              <a:rPr lang="en-US" sz="2000" b="1" dirty="0">
                <a:latin typeface="Maiandra GD" panose="020E0502030308020204" pitchFamily="34" charset="0"/>
                <a:cs typeface="Calibri"/>
              </a:rPr>
              <a:t>filling of </a:t>
            </a:r>
            <a:r>
              <a:rPr lang="en-US" sz="2000" b="1" spc="20" dirty="0">
                <a:latin typeface="Maiandra GD" panose="020E0502030308020204" pitchFamily="34" charset="0"/>
                <a:cs typeface="Calibri"/>
              </a:rPr>
              <a:t>4f </a:t>
            </a:r>
            <a:r>
              <a:rPr lang="en-US" sz="2000" b="1" spc="5" dirty="0">
                <a:latin typeface="Maiandra GD" panose="020E0502030308020204" pitchFamily="34" charset="0"/>
                <a:cs typeface="Calibri"/>
              </a:rPr>
              <a:t>orbitals </a:t>
            </a:r>
            <a:r>
              <a:rPr lang="en-US" sz="2000" b="1" dirty="0">
                <a:latin typeface="Maiandra GD" panose="020E0502030308020204" pitchFamily="34" charset="0"/>
                <a:cs typeface="Calibri"/>
              </a:rPr>
              <a:t>in </a:t>
            </a:r>
            <a:r>
              <a:rPr lang="en-US" sz="2000" b="1" spc="10" dirty="0">
                <a:latin typeface="Maiandra GD" panose="020E0502030308020204" pitchFamily="34" charset="0"/>
                <a:cs typeface="Calibri"/>
              </a:rPr>
              <a:t>case </a:t>
            </a:r>
            <a:r>
              <a:rPr lang="en-US" sz="2000" b="1" spc="-10" dirty="0">
                <a:latin typeface="Maiandra GD" panose="020E0502030308020204" pitchFamily="34" charset="0"/>
                <a:cs typeface="Calibri"/>
              </a:rPr>
              <a:t>of  </a:t>
            </a:r>
            <a:r>
              <a:rPr lang="en-US" sz="2000" b="1" spc="5" dirty="0">
                <a:latin typeface="Maiandra GD" panose="020E0502030308020204" pitchFamily="34" charset="0"/>
                <a:cs typeface="Calibri"/>
              </a:rPr>
              <a:t>the</a:t>
            </a:r>
            <a:r>
              <a:rPr lang="en-US" sz="2000" b="1" spc="-45" dirty="0">
                <a:latin typeface="Maiandra GD" panose="020E0502030308020204" pitchFamily="34" charset="0"/>
                <a:cs typeface="Calibri"/>
              </a:rPr>
              <a:t> </a:t>
            </a:r>
            <a:r>
              <a:rPr lang="en-US" sz="2000" b="1" dirty="0">
                <a:latin typeface="Maiandra GD" panose="020E0502030308020204" pitchFamily="34" charset="0"/>
                <a:cs typeface="Calibri"/>
              </a:rPr>
              <a:t>lanthanides.</a:t>
            </a:r>
          </a:p>
          <a:p>
            <a:pPr marL="298450" marR="22860" indent="-285750">
              <a:lnSpc>
                <a:spcPct val="150200"/>
              </a:lnSpc>
              <a:buFont typeface="Arial"/>
              <a:buChar char="•"/>
              <a:tabLst>
                <a:tab pos="355600" algn="l"/>
                <a:tab pos="356235" algn="l"/>
              </a:tabLst>
            </a:pPr>
            <a:r>
              <a:rPr lang="en-US" sz="2000" b="1" dirty="0">
                <a:latin typeface="Maiandra GD" panose="020E0502030308020204" pitchFamily="34" charset="0"/>
              </a:rPr>
              <a:t>	</a:t>
            </a:r>
            <a:r>
              <a:rPr lang="en-US" sz="2000" b="1" spc="20" dirty="0">
                <a:latin typeface="Maiandra GD" panose="020E0502030308020204" pitchFamily="34" charset="0"/>
                <a:cs typeface="Calibri"/>
              </a:rPr>
              <a:t>By </a:t>
            </a:r>
            <a:r>
              <a:rPr lang="en-US" sz="2000" b="1" spc="5" dirty="0">
                <a:latin typeface="Maiandra GD" panose="020E0502030308020204" pitchFamily="34" charset="0"/>
                <a:cs typeface="Calibri"/>
              </a:rPr>
              <a:t>the </a:t>
            </a:r>
            <a:r>
              <a:rPr lang="en-US" sz="2000" b="1" spc="-5" dirty="0">
                <a:latin typeface="Maiandra GD" panose="020E0502030308020204" pitchFamily="34" charset="0"/>
                <a:cs typeface="Calibri"/>
              </a:rPr>
              <a:t>time </a:t>
            </a:r>
            <a:r>
              <a:rPr lang="en-US" sz="2000" b="1" spc="-10" dirty="0">
                <a:latin typeface="Maiandra GD" panose="020E0502030308020204" pitchFamily="34" charset="0"/>
                <a:cs typeface="Calibri"/>
              </a:rPr>
              <a:t>plutonium </a:t>
            </a:r>
            <a:r>
              <a:rPr lang="en-US" sz="2000" b="1" spc="5" dirty="0">
                <a:latin typeface="Maiandra GD" panose="020E0502030308020204" pitchFamily="34" charset="0"/>
                <a:cs typeface="Calibri"/>
              </a:rPr>
              <a:t>and </a:t>
            </a:r>
            <a:r>
              <a:rPr lang="en-US" sz="2000" b="1" spc="-15" dirty="0">
                <a:latin typeface="Maiandra GD" panose="020E0502030308020204" pitchFamily="34" charset="0"/>
                <a:cs typeface="Calibri"/>
              </a:rPr>
              <a:t>following </a:t>
            </a:r>
            <a:r>
              <a:rPr lang="en-US" sz="2000" b="1" spc="-10" dirty="0">
                <a:latin typeface="Maiandra GD" panose="020E0502030308020204" pitchFamily="34" charset="0"/>
                <a:cs typeface="Calibri"/>
              </a:rPr>
              <a:t>members </a:t>
            </a:r>
            <a:r>
              <a:rPr lang="en-US" sz="2000" b="1" dirty="0">
                <a:latin typeface="Maiandra GD" panose="020E0502030308020204" pitchFamily="34" charset="0"/>
                <a:cs typeface="Calibri"/>
              </a:rPr>
              <a:t>of </a:t>
            </a:r>
            <a:r>
              <a:rPr lang="en-US" sz="2000" b="1" spc="5" dirty="0">
                <a:latin typeface="Maiandra GD" panose="020E0502030308020204" pitchFamily="34" charset="0"/>
                <a:cs typeface="Calibri"/>
              </a:rPr>
              <a:t>the </a:t>
            </a:r>
            <a:r>
              <a:rPr lang="en-US" sz="2000" b="1" spc="-5" dirty="0">
                <a:latin typeface="Maiandra GD" panose="020E0502030308020204" pitchFamily="34" charset="0"/>
                <a:cs typeface="Calibri"/>
              </a:rPr>
              <a:t>series </a:t>
            </a:r>
            <a:r>
              <a:rPr lang="en-US" sz="2000" b="1" dirty="0">
                <a:latin typeface="Maiandra GD" panose="020E0502030308020204" pitchFamily="34" charset="0"/>
                <a:cs typeface="Calibri"/>
              </a:rPr>
              <a:t>are </a:t>
            </a:r>
            <a:r>
              <a:rPr lang="en-US" sz="2000" b="1" spc="-10" dirty="0">
                <a:latin typeface="Maiandra GD" panose="020E0502030308020204" pitchFamily="34" charset="0"/>
                <a:cs typeface="Calibri"/>
              </a:rPr>
              <a:t>reached, </a:t>
            </a:r>
            <a:r>
              <a:rPr lang="en-US" sz="2000" b="1" spc="5" dirty="0">
                <a:latin typeface="Maiandra GD" panose="020E0502030308020204" pitchFamily="34" charset="0"/>
                <a:cs typeface="Calibri"/>
              </a:rPr>
              <a:t>the </a:t>
            </a:r>
            <a:r>
              <a:rPr lang="en-US" sz="2000" b="1" spc="20" dirty="0">
                <a:latin typeface="Maiandra GD" panose="020E0502030308020204" pitchFamily="34" charset="0"/>
                <a:cs typeface="Calibri"/>
              </a:rPr>
              <a:t>5f </a:t>
            </a:r>
            <a:r>
              <a:rPr lang="en-US" sz="2000" b="1" spc="-15" dirty="0">
                <a:latin typeface="Maiandra GD" panose="020E0502030308020204" pitchFamily="34" charset="0"/>
                <a:cs typeface="Calibri"/>
              </a:rPr>
              <a:t>orbitals </a:t>
            </a:r>
            <a:r>
              <a:rPr lang="en-US" sz="2000" b="1" spc="5" dirty="0">
                <a:latin typeface="Maiandra GD" panose="020E0502030308020204" pitchFamily="34" charset="0"/>
                <a:cs typeface="Calibri"/>
              </a:rPr>
              <a:t>seem </a:t>
            </a:r>
            <a:r>
              <a:rPr lang="en-US" sz="2000" b="1" spc="-10" dirty="0">
                <a:latin typeface="Maiandra GD" panose="020E0502030308020204" pitchFamily="34" charset="0"/>
                <a:cs typeface="Calibri"/>
              </a:rPr>
              <a:t>evidently  </a:t>
            </a:r>
            <a:r>
              <a:rPr lang="en-US" sz="2000" b="1" spc="5" dirty="0">
                <a:latin typeface="Maiandra GD" panose="020E0502030308020204" pitchFamily="34" charset="0"/>
                <a:cs typeface="Calibri"/>
              </a:rPr>
              <a:t>to </a:t>
            </a:r>
            <a:r>
              <a:rPr lang="en-US" sz="2000" b="1" dirty="0">
                <a:latin typeface="Maiandra GD" panose="020E0502030308020204" pitchFamily="34" charset="0"/>
                <a:cs typeface="Calibri"/>
              </a:rPr>
              <a:t>be of </a:t>
            </a:r>
            <a:r>
              <a:rPr lang="en-US" sz="2000" b="1" spc="-10" dirty="0">
                <a:latin typeface="Maiandra GD" panose="020E0502030308020204" pitchFamily="34" charset="0"/>
                <a:cs typeface="Calibri"/>
              </a:rPr>
              <a:t>lower </a:t>
            </a:r>
            <a:r>
              <a:rPr lang="en-US" sz="2000" b="1" spc="-5" dirty="0">
                <a:latin typeface="Maiandra GD" panose="020E0502030308020204" pitchFamily="34" charset="0"/>
                <a:cs typeface="Calibri"/>
              </a:rPr>
              <a:t>energy </a:t>
            </a:r>
            <a:r>
              <a:rPr lang="en-US" sz="2000" b="1" spc="5" dirty="0">
                <a:latin typeface="Maiandra GD" panose="020E0502030308020204" pitchFamily="34" charset="0"/>
                <a:cs typeface="Calibri"/>
              </a:rPr>
              <a:t>than the </a:t>
            </a:r>
            <a:r>
              <a:rPr lang="en-US" sz="2000" b="1" spc="20" dirty="0">
                <a:latin typeface="Maiandra GD" panose="020E0502030308020204" pitchFamily="34" charset="0"/>
                <a:cs typeface="Calibri"/>
              </a:rPr>
              <a:t>6d </a:t>
            </a:r>
            <a:r>
              <a:rPr lang="en-US" sz="2000" b="1" dirty="0">
                <a:latin typeface="Maiandra GD" panose="020E0502030308020204" pitchFamily="34" charset="0"/>
                <a:cs typeface="Calibri"/>
              </a:rPr>
              <a:t>orbitals, </a:t>
            </a:r>
            <a:r>
              <a:rPr lang="en-US" sz="2000" b="1" spc="10" dirty="0">
                <a:latin typeface="Maiandra GD" panose="020E0502030308020204" pitchFamily="34" charset="0"/>
                <a:cs typeface="Calibri"/>
              </a:rPr>
              <a:t>and </a:t>
            </a:r>
            <a:r>
              <a:rPr lang="en-US" sz="2000" b="1" spc="-20" dirty="0">
                <a:latin typeface="Maiandra GD" panose="020E0502030308020204" pitchFamily="34" charset="0"/>
                <a:cs typeface="Calibri"/>
              </a:rPr>
              <a:t>therefore </a:t>
            </a:r>
            <a:r>
              <a:rPr lang="en-US" sz="2000" b="1" spc="5" dirty="0">
                <a:latin typeface="Maiandra GD" panose="020E0502030308020204" pitchFamily="34" charset="0"/>
                <a:cs typeface="Calibri"/>
              </a:rPr>
              <a:t>the </a:t>
            </a:r>
            <a:r>
              <a:rPr lang="en-US" sz="2000" b="1" spc="-15" dirty="0">
                <a:latin typeface="Maiandra GD" panose="020E0502030308020204" pitchFamily="34" charset="0"/>
                <a:cs typeface="Calibri"/>
              </a:rPr>
              <a:t>electrons </a:t>
            </a:r>
            <a:r>
              <a:rPr lang="en-US" sz="2000" b="1" spc="-25" dirty="0">
                <a:latin typeface="Maiandra GD" panose="020E0502030308020204" pitchFamily="34" charset="0"/>
                <a:cs typeface="Calibri"/>
              </a:rPr>
              <a:t>preferably </a:t>
            </a:r>
            <a:r>
              <a:rPr lang="en-US" sz="2000" b="1" spc="-10" dirty="0">
                <a:latin typeface="Maiandra GD" panose="020E0502030308020204" pitchFamily="34" charset="0"/>
                <a:cs typeface="Calibri"/>
              </a:rPr>
              <a:t>fill </a:t>
            </a:r>
            <a:r>
              <a:rPr lang="en-US" sz="2000" b="1" spc="5" dirty="0">
                <a:latin typeface="Maiandra GD" panose="020E0502030308020204" pitchFamily="34" charset="0"/>
                <a:cs typeface="Calibri"/>
              </a:rPr>
              <a:t>the</a:t>
            </a:r>
            <a:r>
              <a:rPr lang="en-US" sz="2000" b="1" spc="110" dirty="0">
                <a:latin typeface="Maiandra GD" panose="020E0502030308020204" pitchFamily="34" charset="0"/>
                <a:cs typeface="Calibri"/>
              </a:rPr>
              <a:t> </a:t>
            </a:r>
            <a:r>
              <a:rPr lang="en-US" sz="2000" b="1" spc="-50" dirty="0">
                <a:latin typeface="Maiandra GD" panose="020E0502030308020204" pitchFamily="34" charset="0"/>
                <a:cs typeface="Calibri"/>
              </a:rPr>
              <a:t>former.</a:t>
            </a:r>
            <a:endParaRPr lang="en-US" sz="2000" b="1" dirty="0">
              <a:latin typeface="Maiandra GD" panose="020E0502030308020204" pitchFamily="34" charset="0"/>
              <a:cs typeface="Calibri"/>
            </a:endParaRPr>
          </a:p>
          <a:p>
            <a:pPr>
              <a:lnSpc>
                <a:spcPct val="100000"/>
              </a:lnSpc>
              <a:spcBef>
                <a:spcPts val="40"/>
              </a:spcBef>
            </a:pPr>
            <a:endParaRPr lang="en-US" sz="2000" b="1" dirty="0">
              <a:latin typeface="Maiandra GD" panose="020E0502030308020204" pitchFamily="34" charset="0"/>
              <a:cs typeface="Calibri"/>
            </a:endParaRPr>
          </a:p>
          <a:p>
            <a:pPr marL="227965">
              <a:lnSpc>
                <a:spcPct val="100000"/>
              </a:lnSpc>
              <a:spcBef>
                <a:spcPts val="5"/>
              </a:spcBef>
            </a:pPr>
            <a:r>
              <a:rPr lang="en-US" sz="2000" b="1" spc="5" dirty="0">
                <a:solidFill>
                  <a:srgbClr val="6F2F9F"/>
                </a:solidFill>
                <a:latin typeface="Maiandra GD" panose="020E0502030308020204" pitchFamily="34" charset="0"/>
                <a:cs typeface="Calibri Light"/>
              </a:rPr>
              <a:t>Actinides</a:t>
            </a:r>
            <a:r>
              <a:rPr lang="en-US" sz="2000" b="1" spc="-145" dirty="0">
                <a:solidFill>
                  <a:srgbClr val="6F2F9F"/>
                </a:solidFill>
                <a:latin typeface="Maiandra GD" panose="020E0502030308020204" pitchFamily="34" charset="0"/>
                <a:cs typeface="Calibri Light"/>
              </a:rPr>
              <a:t> </a:t>
            </a:r>
            <a:r>
              <a:rPr lang="en-US" sz="2000" b="1" spc="25" dirty="0">
                <a:solidFill>
                  <a:srgbClr val="6F2F9F"/>
                </a:solidFill>
                <a:latin typeface="Maiandra GD" panose="020E0502030308020204" pitchFamily="34" charset="0"/>
                <a:cs typeface="Calibri Light"/>
              </a:rPr>
              <a:t>show</a:t>
            </a:r>
            <a:r>
              <a:rPr lang="en-US" sz="2000" b="1" spc="-200" dirty="0">
                <a:solidFill>
                  <a:srgbClr val="6F2F9F"/>
                </a:solidFill>
                <a:latin typeface="Maiandra GD" panose="020E0502030308020204" pitchFamily="34" charset="0"/>
                <a:cs typeface="Calibri Light"/>
              </a:rPr>
              <a:t> </a:t>
            </a:r>
            <a:r>
              <a:rPr lang="en-US" sz="2000" b="1" spc="-5" dirty="0">
                <a:solidFill>
                  <a:srgbClr val="6F2F9F"/>
                </a:solidFill>
                <a:latin typeface="Maiandra GD" panose="020E0502030308020204" pitchFamily="34" charset="0"/>
                <a:cs typeface="Calibri Light"/>
              </a:rPr>
              <a:t>higher</a:t>
            </a:r>
            <a:r>
              <a:rPr lang="en-US" sz="2000" b="1" spc="-130" dirty="0">
                <a:solidFill>
                  <a:srgbClr val="6F2F9F"/>
                </a:solidFill>
                <a:latin typeface="Maiandra GD" panose="020E0502030308020204" pitchFamily="34" charset="0"/>
                <a:cs typeface="Calibri Light"/>
              </a:rPr>
              <a:t> </a:t>
            </a:r>
            <a:r>
              <a:rPr lang="en-US" sz="2000" b="1" spc="-10" dirty="0">
                <a:solidFill>
                  <a:srgbClr val="6F2F9F"/>
                </a:solidFill>
                <a:latin typeface="Maiandra GD" panose="020E0502030308020204" pitchFamily="34" charset="0"/>
                <a:cs typeface="Calibri Light"/>
              </a:rPr>
              <a:t>oxidation</a:t>
            </a:r>
            <a:r>
              <a:rPr lang="en-US" sz="2000" b="1" spc="-235" dirty="0">
                <a:solidFill>
                  <a:srgbClr val="6F2F9F"/>
                </a:solidFill>
                <a:latin typeface="Maiandra GD" panose="020E0502030308020204" pitchFamily="34" charset="0"/>
                <a:cs typeface="Calibri Light"/>
              </a:rPr>
              <a:t> </a:t>
            </a:r>
            <a:r>
              <a:rPr lang="en-US" sz="2000" b="1" spc="-10" dirty="0">
                <a:solidFill>
                  <a:srgbClr val="6F2F9F"/>
                </a:solidFill>
                <a:latin typeface="Maiandra GD" panose="020E0502030308020204" pitchFamily="34" charset="0"/>
                <a:cs typeface="Calibri Light"/>
              </a:rPr>
              <a:t>states</a:t>
            </a:r>
            <a:r>
              <a:rPr lang="en-US" sz="2000" b="1" spc="-145" dirty="0">
                <a:solidFill>
                  <a:srgbClr val="6F2F9F"/>
                </a:solidFill>
                <a:latin typeface="Maiandra GD" panose="020E0502030308020204" pitchFamily="34" charset="0"/>
                <a:cs typeface="Calibri Light"/>
              </a:rPr>
              <a:t> </a:t>
            </a:r>
            <a:r>
              <a:rPr lang="en-US" sz="2000" b="1" spc="10" dirty="0">
                <a:solidFill>
                  <a:srgbClr val="6F2F9F"/>
                </a:solidFill>
                <a:latin typeface="Maiandra GD" panose="020E0502030308020204" pitchFamily="34" charset="0"/>
                <a:cs typeface="Calibri Light"/>
              </a:rPr>
              <a:t>than</a:t>
            </a:r>
            <a:r>
              <a:rPr lang="en-US" sz="2000" b="1" spc="-155" dirty="0">
                <a:solidFill>
                  <a:srgbClr val="6F2F9F"/>
                </a:solidFill>
                <a:latin typeface="Maiandra GD" panose="020E0502030308020204" pitchFamily="34" charset="0"/>
                <a:cs typeface="Calibri Light"/>
              </a:rPr>
              <a:t> </a:t>
            </a:r>
            <a:r>
              <a:rPr lang="en-US" sz="2000" b="1" spc="-15" dirty="0">
                <a:solidFill>
                  <a:srgbClr val="6F2F9F"/>
                </a:solidFill>
                <a:latin typeface="Maiandra GD" panose="020E0502030308020204" pitchFamily="34" charset="0"/>
                <a:cs typeface="Calibri Light"/>
              </a:rPr>
              <a:t>Lanthanides</a:t>
            </a:r>
            <a:endParaRPr lang="en-US" sz="2000" b="1" dirty="0">
              <a:latin typeface="Maiandra GD" panose="020E0502030308020204" pitchFamily="34" charset="0"/>
              <a:cs typeface="Calibri Light"/>
            </a:endParaRPr>
          </a:p>
        </p:txBody>
      </p:sp>
    </p:spTree>
    <p:extLst>
      <p:ext uri="{BB962C8B-B14F-4D97-AF65-F5344CB8AC3E}">
        <p14:creationId xmlns:p14="http://schemas.microsoft.com/office/powerpoint/2010/main" val="1248158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D3D15-7010-4DBC-B6BF-34D24728827F}"/>
              </a:ext>
            </a:extLst>
          </p:cNvPr>
          <p:cNvSpPr>
            <a:spLocks noGrp="1"/>
          </p:cNvSpPr>
          <p:nvPr>
            <p:ph type="title"/>
          </p:nvPr>
        </p:nvSpPr>
        <p:spPr/>
        <p:txBody>
          <a:bodyPr/>
          <a:lstStyle/>
          <a:p>
            <a:r>
              <a:rPr lang="en-US" b="1" dirty="0">
                <a:solidFill>
                  <a:srgbClr val="0070C0"/>
                </a:solidFill>
              </a:rPr>
              <a:t>Introduction:</a:t>
            </a:r>
            <a:endParaRPr lang="en-IN" b="1" dirty="0">
              <a:solidFill>
                <a:srgbClr val="0070C0"/>
              </a:solidFill>
            </a:endParaRPr>
          </a:p>
        </p:txBody>
      </p:sp>
      <p:sp>
        <p:nvSpPr>
          <p:cNvPr id="3" name="object 3">
            <a:extLst>
              <a:ext uri="{FF2B5EF4-FFF2-40B4-BE49-F238E27FC236}">
                <a16:creationId xmlns:a16="http://schemas.microsoft.com/office/drawing/2014/main" id="{02C95228-77DF-4B41-941A-D34EF2BDED7A}"/>
              </a:ext>
            </a:extLst>
          </p:cNvPr>
          <p:cNvSpPr/>
          <p:nvPr/>
        </p:nvSpPr>
        <p:spPr>
          <a:xfrm>
            <a:off x="1013381" y="1335195"/>
            <a:ext cx="10581588" cy="3236805"/>
          </a:xfrm>
          <a:prstGeom prst="rect">
            <a:avLst/>
          </a:prstGeom>
          <a:blipFill>
            <a:blip r:embed="rId2" cstate="print"/>
            <a:stretch>
              <a:fillRect/>
            </a:stretch>
          </a:blipFill>
        </p:spPr>
        <p:txBody>
          <a:bodyPr wrap="square" lIns="0" tIns="0" rIns="0" bIns="0" rtlCol="0"/>
          <a:lstStyle/>
          <a:p>
            <a:endParaRPr/>
          </a:p>
        </p:txBody>
      </p:sp>
      <p:sp>
        <p:nvSpPr>
          <p:cNvPr id="4" name="object 4">
            <a:extLst>
              <a:ext uri="{FF2B5EF4-FFF2-40B4-BE49-F238E27FC236}">
                <a16:creationId xmlns:a16="http://schemas.microsoft.com/office/drawing/2014/main" id="{3CAD2783-D05D-48BB-9DD2-E22FBB54E6EA}"/>
              </a:ext>
            </a:extLst>
          </p:cNvPr>
          <p:cNvSpPr/>
          <p:nvPr/>
        </p:nvSpPr>
        <p:spPr>
          <a:xfrm>
            <a:off x="2819399" y="4719171"/>
            <a:ext cx="8775569" cy="14478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854893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CA2F17-FFD4-4FBF-AF40-205FE1C87477}"/>
              </a:ext>
            </a:extLst>
          </p:cNvPr>
          <p:cNvSpPr/>
          <p:nvPr/>
        </p:nvSpPr>
        <p:spPr>
          <a:xfrm>
            <a:off x="218580" y="218330"/>
            <a:ext cx="1894749" cy="400110"/>
          </a:xfrm>
          <a:prstGeom prst="rect">
            <a:avLst/>
          </a:prstGeom>
        </p:spPr>
        <p:txBody>
          <a:bodyPr wrap="none">
            <a:spAutoFit/>
          </a:bodyPr>
          <a:lstStyle/>
          <a:p>
            <a:r>
              <a:rPr lang="en-IN" sz="2000" b="1" spc="15" dirty="0">
                <a:solidFill>
                  <a:srgbClr val="C55A11"/>
                </a:solidFill>
                <a:latin typeface="Maiandra GD" panose="020E0502030308020204" pitchFamily="34" charset="0"/>
              </a:rPr>
              <a:t>Oxidation</a:t>
            </a:r>
            <a:r>
              <a:rPr lang="en-IN" sz="2000" b="1" spc="-250" dirty="0">
                <a:solidFill>
                  <a:srgbClr val="C55A11"/>
                </a:solidFill>
                <a:latin typeface="Maiandra GD" panose="020E0502030308020204" pitchFamily="34" charset="0"/>
              </a:rPr>
              <a:t> </a:t>
            </a:r>
            <a:r>
              <a:rPr lang="en-IN" sz="2000" b="1" spc="5" dirty="0">
                <a:solidFill>
                  <a:srgbClr val="C55A11"/>
                </a:solidFill>
                <a:latin typeface="Maiandra GD" panose="020E0502030308020204" pitchFamily="34" charset="0"/>
              </a:rPr>
              <a:t>state</a:t>
            </a:r>
            <a:endParaRPr lang="en-IN" sz="2000" b="1" dirty="0">
              <a:latin typeface="Maiandra GD" panose="020E0502030308020204" pitchFamily="34" charset="0"/>
            </a:endParaRPr>
          </a:p>
        </p:txBody>
      </p:sp>
      <p:sp>
        <p:nvSpPr>
          <p:cNvPr id="3" name="object 6">
            <a:extLst>
              <a:ext uri="{FF2B5EF4-FFF2-40B4-BE49-F238E27FC236}">
                <a16:creationId xmlns:a16="http://schemas.microsoft.com/office/drawing/2014/main" id="{F4AB8965-E29A-4455-B4B6-EEE8BBB404DE}"/>
              </a:ext>
            </a:extLst>
          </p:cNvPr>
          <p:cNvSpPr/>
          <p:nvPr/>
        </p:nvSpPr>
        <p:spPr>
          <a:xfrm>
            <a:off x="247650" y="800100"/>
            <a:ext cx="4152900" cy="5610225"/>
          </a:xfrm>
          <a:prstGeom prst="rect">
            <a:avLst/>
          </a:prstGeom>
          <a:blipFill>
            <a:blip r:embed="rId2" cstate="print"/>
            <a:stretch>
              <a:fillRect/>
            </a:stretch>
          </a:blipFill>
        </p:spPr>
        <p:txBody>
          <a:bodyPr wrap="square" lIns="0" tIns="0" rIns="0" bIns="0" rtlCol="0"/>
          <a:lstStyle/>
          <a:p>
            <a:endParaRPr b="1" dirty="0">
              <a:latin typeface="Maiandra GD" panose="020E0502030308020204" pitchFamily="34" charset="0"/>
            </a:endParaRPr>
          </a:p>
        </p:txBody>
      </p:sp>
      <p:sp>
        <p:nvSpPr>
          <p:cNvPr id="4" name="Rectangle 3">
            <a:extLst>
              <a:ext uri="{FF2B5EF4-FFF2-40B4-BE49-F238E27FC236}">
                <a16:creationId xmlns:a16="http://schemas.microsoft.com/office/drawing/2014/main" id="{57EAB408-1B0E-4A2B-B806-6FCBA809F027}"/>
              </a:ext>
            </a:extLst>
          </p:cNvPr>
          <p:cNvSpPr/>
          <p:nvPr/>
        </p:nvSpPr>
        <p:spPr>
          <a:xfrm>
            <a:off x="5103044" y="178255"/>
            <a:ext cx="6096000" cy="1429622"/>
          </a:xfrm>
          <a:prstGeom prst="rect">
            <a:avLst/>
          </a:prstGeom>
        </p:spPr>
        <p:txBody>
          <a:bodyPr>
            <a:spAutoFit/>
          </a:bodyPr>
          <a:lstStyle/>
          <a:p>
            <a:pPr marL="241300" marR="5080" indent="-229235">
              <a:lnSpc>
                <a:spcPct val="150200"/>
              </a:lnSpc>
              <a:spcBef>
                <a:spcPts val="95"/>
              </a:spcBef>
              <a:buFont typeface="Arial"/>
              <a:buChar char="•"/>
              <a:tabLst>
                <a:tab pos="241300" algn="l"/>
                <a:tab pos="241935" algn="l"/>
              </a:tabLst>
            </a:pPr>
            <a:r>
              <a:rPr lang="en-US" sz="2000" b="1" dirty="0">
                <a:latin typeface="Maiandra GD" panose="020E0502030308020204" pitchFamily="34" charset="0"/>
                <a:cs typeface="Calibri"/>
              </a:rPr>
              <a:t>Up </a:t>
            </a:r>
            <a:r>
              <a:rPr lang="en-US" sz="2000" b="1" spc="5" dirty="0">
                <a:latin typeface="Maiandra GD" panose="020E0502030308020204" pitchFamily="34" charset="0"/>
                <a:cs typeface="Calibri"/>
              </a:rPr>
              <a:t>to </a:t>
            </a:r>
            <a:r>
              <a:rPr lang="en-US" sz="2000" b="1" dirty="0">
                <a:latin typeface="Maiandra GD" panose="020E0502030308020204" pitchFamily="34" charset="0"/>
                <a:cs typeface="Calibri"/>
              </a:rPr>
              <a:t>Uranium, </a:t>
            </a:r>
            <a:r>
              <a:rPr lang="en-US" sz="2000" b="1" spc="10" dirty="0">
                <a:latin typeface="Maiandra GD" panose="020E0502030308020204" pitchFamily="34" charset="0"/>
                <a:cs typeface="Calibri"/>
              </a:rPr>
              <a:t>stable </a:t>
            </a:r>
            <a:r>
              <a:rPr lang="en-US" sz="2000" b="1" spc="-5" dirty="0">
                <a:latin typeface="Maiandra GD" panose="020E0502030308020204" pitchFamily="34" charset="0"/>
                <a:cs typeface="Calibri"/>
              </a:rPr>
              <a:t>oxidation states </a:t>
            </a:r>
            <a:r>
              <a:rPr lang="en-US" sz="2000" b="1" dirty="0">
                <a:latin typeface="Maiandra GD" panose="020E0502030308020204" pitchFamily="34" charset="0"/>
                <a:cs typeface="Calibri"/>
              </a:rPr>
              <a:t>of </a:t>
            </a:r>
            <a:r>
              <a:rPr lang="en-US" sz="2000" b="1" spc="5" dirty="0">
                <a:latin typeface="Maiandra GD" panose="020E0502030308020204" pitchFamily="34" charset="0"/>
                <a:cs typeface="Calibri"/>
              </a:rPr>
              <a:t>the </a:t>
            </a:r>
            <a:r>
              <a:rPr lang="en-US" sz="2000" b="1" spc="-5" dirty="0">
                <a:latin typeface="Maiandra GD" panose="020E0502030308020204" pitchFamily="34" charset="0"/>
                <a:cs typeface="Calibri"/>
              </a:rPr>
              <a:t>elements </a:t>
            </a:r>
            <a:r>
              <a:rPr lang="en-US" sz="2000" b="1" spc="-15" dirty="0">
                <a:latin typeface="Maiandra GD" panose="020E0502030308020204" pitchFamily="34" charset="0"/>
                <a:cs typeface="Calibri"/>
              </a:rPr>
              <a:t>is  </a:t>
            </a:r>
            <a:r>
              <a:rPr lang="en-US" sz="2000" b="1" spc="5" dirty="0">
                <a:latin typeface="Maiandra GD" panose="020E0502030308020204" pitchFamily="34" charset="0"/>
                <a:cs typeface="Calibri"/>
              </a:rPr>
              <a:t>the </a:t>
            </a:r>
            <a:r>
              <a:rPr lang="en-US" sz="2000" b="1" dirty="0">
                <a:latin typeface="Maiandra GD" panose="020E0502030308020204" pitchFamily="34" charset="0"/>
                <a:cs typeface="Calibri"/>
              </a:rPr>
              <a:t>one </a:t>
            </a:r>
            <a:r>
              <a:rPr lang="en-US" sz="2000" b="1" spc="-10" dirty="0">
                <a:latin typeface="Maiandra GD" panose="020E0502030308020204" pitchFamily="34" charset="0"/>
                <a:cs typeface="Calibri"/>
              </a:rPr>
              <a:t>involving </a:t>
            </a:r>
            <a:r>
              <a:rPr lang="en-US" sz="2000" b="1" dirty="0">
                <a:latin typeface="Maiandra GD" panose="020E0502030308020204" pitchFamily="34" charset="0"/>
                <a:cs typeface="Calibri"/>
              </a:rPr>
              <a:t>all </a:t>
            </a:r>
            <a:r>
              <a:rPr lang="en-US" sz="2000" b="1" spc="5" dirty="0">
                <a:latin typeface="Maiandra GD" panose="020E0502030308020204" pitchFamily="34" charset="0"/>
                <a:cs typeface="Calibri"/>
              </a:rPr>
              <a:t>the </a:t>
            </a:r>
            <a:r>
              <a:rPr lang="en-US" sz="2000" b="1" spc="-10" dirty="0">
                <a:latin typeface="Maiandra GD" panose="020E0502030308020204" pitchFamily="34" charset="0"/>
                <a:cs typeface="Calibri"/>
              </a:rPr>
              <a:t>valency</a:t>
            </a:r>
            <a:r>
              <a:rPr lang="en-US" sz="2000" b="1" spc="-45" dirty="0">
                <a:latin typeface="Maiandra GD" panose="020E0502030308020204" pitchFamily="34" charset="0"/>
                <a:cs typeface="Calibri"/>
              </a:rPr>
              <a:t> </a:t>
            </a:r>
            <a:r>
              <a:rPr lang="en-US" sz="2000" b="1" spc="-10" dirty="0">
                <a:latin typeface="Maiandra GD" panose="020E0502030308020204" pitchFamily="34" charset="0"/>
                <a:cs typeface="Calibri"/>
              </a:rPr>
              <a:t>electrons.</a:t>
            </a:r>
            <a:endParaRPr lang="en-US" sz="2000" b="1" dirty="0">
              <a:latin typeface="Maiandra GD" panose="020E0502030308020204" pitchFamily="34" charset="0"/>
              <a:cs typeface="Calibri"/>
            </a:endParaRPr>
          </a:p>
        </p:txBody>
      </p:sp>
      <p:sp>
        <p:nvSpPr>
          <p:cNvPr id="5" name="Rectangle 4">
            <a:extLst>
              <a:ext uri="{FF2B5EF4-FFF2-40B4-BE49-F238E27FC236}">
                <a16:creationId xmlns:a16="http://schemas.microsoft.com/office/drawing/2014/main" id="{E08046EE-F564-4899-8EAB-AA7F593F555D}"/>
              </a:ext>
            </a:extLst>
          </p:cNvPr>
          <p:cNvSpPr/>
          <p:nvPr/>
        </p:nvSpPr>
        <p:spPr>
          <a:xfrm>
            <a:off x="5103044" y="1282816"/>
            <a:ext cx="6096000" cy="5606022"/>
          </a:xfrm>
          <a:prstGeom prst="rect">
            <a:avLst/>
          </a:prstGeom>
        </p:spPr>
        <p:txBody>
          <a:bodyPr>
            <a:spAutoFit/>
          </a:bodyPr>
          <a:lstStyle/>
          <a:p>
            <a:pPr marL="241300" marR="12700" indent="-229235">
              <a:lnSpc>
                <a:spcPct val="150200"/>
              </a:lnSpc>
              <a:spcBef>
                <a:spcPts val="95"/>
              </a:spcBef>
              <a:buFont typeface="Arial"/>
              <a:buChar char="•"/>
              <a:tabLst>
                <a:tab pos="241300" algn="l"/>
                <a:tab pos="241935" algn="l"/>
                <a:tab pos="1595120" algn="l"/>
                <a:tab pos="2376805" algn="l"/>
                <a:tab pos="2900680" algn="l"/>
                <a:tab pos="3339465" algn="l"/>
                <a:tab pos="4034790" algn="l"/>
                <a:tab pos="4759325" algn="l"/>
                <a:tab pos="5179060" algn="l"/>
                <a:tab pos="5702935" algn="l"/>
              </a:tabLst>
            </a:pPr>
            <a:r>
              <a:rPr lang="en-US" b="1" spc="-20" dirty="0">
                <a:latin typeface="Maiandra GD" panose="020E0502030308020204" pitchFamily="34" charset="0"/>
                <a:cs typeface="Calibri"/>
              </a:rPr>
              <a:t>Ne</a:t>
            </a:r>
            <a:r>
              <a:rPr lang="en-US" b="1" spc="-5" dirty="0">
                <a:latin typeface="Maiandra GD" panose="020E0502030308020204" pitchFamily="34" charset="0"/>
                <a:cs typeface="Calibri"/>
              </a:rPr>
              <a:t>p</a:t>
            </a:r>
            <a:r>
              <a:rPr lang="en-US" b="1" spc="5" dirty="0">
                <a:latin typeface="Maiandra GD" panose="020E0502030308020204" pitchFamily="34" charset="0"/>
                <a:cs typeface="Calibri"/>
              </a:rPr>
              <a:t>t</a:t>
            </a:r>
            <a:r>
              <a:rPr lang="en-US" b="1" spc="-10" dirty="0">
                <a:latin typeface="Maiandra GD" panose="020E0502030308020204" pitchFamily="34" charset="0"/>
                <a:cs typeface="Calibri"/>
              </a:rPr>
              <a:t>u</a:t>
            </a:r>
            <a:r>
              <a:rPr lang="en-US" b="1" spc="-5" dirty="0">
                <a:latin typeface="Maiandra GD" panose="020E0502030308020204" pitchFamily="34" charset="0"/>
                <a:cs typeface="Calibri"/>
              </a:rPr>
              <a:t>n</a:t>
            </a:r>
            <a:r>
              <a:rPr lang="en-US" b="1" spc="-15" dirty="0">
                <a:latin typeface="Maiandra GD" panose="020E0502030308020204" pitchFamily="34" charset="0"/>
                <a:cs typeface="Calibri"/>
              </a:rPr>
              <a:t>i</a:t>
            </a:r>
            <a:r>
              <a:rPr lang="en-US" b="1" spc="-5" dirty="0">
                <a:latin typeface="Maiandra GD" panose="020E0502030308020204" pitchFamily="34" charset="0"/>
                <a:cs typeface="Calibri"/>
              </a:rPr>
              <a:t>u</a:t>
            </a:r>
            <a:r>
              <a:rPr lang="en-US" b="1" spc="20" dirty="0">
                <a:latin typeface="Maiandra GD" panose="020E0502030308020204" pitchFamily="34" charset="0"/>
                <a:cs typeface="Calibri"/>
              </a:rPr>
              <a:t>m</a:t>
            </a:r>
            <a:r>
              <a:rPr lang="en-US" b="1" dirty="0">
                <a:latin typeface="Maiandra GD" panose="020E0502030308020204" pitchFamily="34" charset="0"/>
                <a:cs typeface="Calibri"/>
              </a:rPr>
              <a:t>	</a:t>
            </a:r>
            <a:r>
              <a:rPr lang="en-US" b="1" spc="-90" dirty="0">
                <a:latin typeface="Maiandra GD" panose="020E0502030308020204" pitchFamily="34" charset="0"/>
                <a:cs typeface="Calibri"/>
              </a:rPr>
              <a:t>f</a:t>
            </a:r>
            <a:r>
              <a:rPr lang="en-US" b="1" spc="-10" dirty="0">
                <a:latin typeface="Maiandra GD" panose="020E0502030308020204" pitchFamily="34" charset="0"/>
                <a:cs typeface="Calibri"/>
              </a:rPr>
              <a:t>o</a:t>
            </a:r>
            <a:r>
              <a:rPr lang="en-US" b="1" spc="-30" dirty="0">
                <a:latin typeface="Maiandra GD" panose="020E0502030308020204" pitchFamily="34" charset="0"/>
                <a:cs typeface="Calibri"/>
              </a:rPr>
              <a:t>r</a:t>
            </a:r>
            <a:r>
              <a:rPr lang="en-US" b="1" spc="50" dirty="0">
                <a:latin typeface="Maiandra GD" panose="020E0502030308020204" pitchFamily="34" charset="0"/>
                <a:cs typeface="Calibri"/>
              </a:rPr>
              <a:t>m</a:t>
            </a:r>
            <a:r>
              <a:rPr lang="en-US" b="1" spc="10" dirty="0">
                <a:latin typeface="Maiandra GD" panose="020E0502030308020204" pitchFamily="34" charset="0"/>
                <a:cs typeface="Calibri"/>
              </a:rPr>
              <a:t>s</a:t>
            </a:r>
            <a:r>
              <a:rPr lang="en-US" b="1" dirty="0">
                <a:latin typeface="Maiandra GD" panose="020E0502030308020204" pitchFamily="34" charset="0"/>
                <a:cs typeface="Calibri"/>
              </a:rPr>
              <a:t>	</a:t>
            </a:r>
            <a:r>
              <a:rPr lang="en-US" b="1" spc="5" dirty="0">
                <a:latin typeface="Maiandra GD" panose="020E0502030308020204" pitchFamily="34" charset="0"/>
                <a:cs typeface="Calibri"/>
              </a:rPr>
              <a:t>t</a:t>
            </a:r>
            <a:r>
              <a:rPr lang="en-US" b="1" spc="-10" dirty="0">
                <a:latin typeface="Maiandra GD" panose="020E0502030308020204" pitchFamily="34" charset="0"/>
                <a:cs typeface="Calibri"/>
              </a:rPr>
              <a:t>h</a:t>
            </a:r>
            <a:r>
              <a:rPr lang="en-US" b="1" spc="10" dirty="0">
                <a:latin typeface="Maiandra GD" panose="020E0502030308020204" pitchFamily="34" charset="0"/>
                <a:cs typeface="Calibri"/>
              </a:rPr>
              <a:t>e</a:t>
            </a:r>
            <a:r>
              <a:rPr lang="en-US" b="1" dirty="0">
                <a:latin typeface="Maiandra GD" panose="020E0502030308020204" pitchFamily="34" charset="0"/>
                <a:cs typeface="Calibri"/>
              </a:rPr>
              <a:t>	</a:t>
            </a:r>
            <a:r>
              <a:rPr lang="en-US" b="1" spc="-25" dirty="0">
                <a:latin typeface="Maiandra GD" panose="020E0502030308020204" pitchFamily="34" charset="0"/>
                <a:cs typeface="Calibri"/>
              </a:rPr>
              <a:t>+</a:t>
            </a:r>
            <a:r>
              <a:rPr lang="en-US" b="1" spc="10" dirty="0">
                <a:latin typeface="Maiandra GD" panose="020E0502030308020204" pitchFamily="34" charset="0"/>
                <a:cs typeface="Calibri"/>
              </a:rPr>
              <a:t>7</a:t>
            </a:r>
            <a:r>
              <a:rPr lang="en-US" b="1" dirty="0">
                <a:latin typeface="Maiandra GD" panose="020E0502030308020204" pitchFamily="34" charset="0"/>
                <a:cs typeface="Calibri"/>
              </a:rPr>
              <a:t>	</a:t>
            </a:r>
            <a:r>
              <a:rPr lang="en-US" b="1" spc="-35" dirty="0">
                <a:latin typeface="Maiandra GD" panose="020E0502030308020204" pitchFamily="34" charset="0"/>
                <a:cs typeface="Calibri"/>
              </a:rPr>
              <a:t>s</a:t>
            </a:r>
            <a:r>
              <a:rPr lang="en-US" b="1" spc="10" dirty="0">
                <a:latin typeface="Maiandra GD" panose="020E0502030308020204" pitchFamily="34" charset="0"/>
                <a:cs typeface="Calibri"/>
              </a:rPr>
              <a:t>tate</a:t>
            </a:r>
            <a:r>
              <a:rPr lang="en-US" b="1" dirty="0">
                <a:latin typeface="Maiandra GD" panose="020E0502030308020204" pitchFamily="34" charset="0"/>
                <a:cs typeface="Calibri"/>
              </a:rPr>
              <a:t>	</a:t>
            </a:r>
            <a:r>
              <a:rPr lang="en-US" b="1" spc="-5" dirty="0">
                <a:latin typeface="Maiandra GD" panose="020E0502030308020204" pitchFamily="34" charset="0"/>
                <a:cs typeface="Calibri"/>
              </a:rPr>
              <a:t>u</a:t>
            </a:r>
            <a:r>
              <a:rPr lang="en-US" b="1" spc="40" dirty="0">
                <a:latin typeface="Maiandra GD" panose="020E0502030308020204" pitchFamily="34" charset="0"/>
                <a:cs typeface="Calibri"/>
              </a:rPr>
              <a:t>s</a:t>
            </a:r>
            <a:r>
              <a:rPr lang="en-US" b="1" spc="-15" dirty="0">
                <a:latin typeface="Maiandra GD" panose="020E0502030308020204" pitchFamily="34" charset="0"/>
                <a:cs typeface="Calibri"/>
              </a:rPr>
              <a:t>i</a:t>
            </a:r>
            <a:r>
              <a:rPr lang="en-US" b="1" spc="-80" dirty="0">
                <a:latin typeface="Maiandra GD" panose="020E0502030308020204" pitchFamily="34" charset="0"/>
                <a:cs typeface="Calibri"/>
              </a:rPr>
              <a:t>n</a:t>
            </a:r>
            <a:r>
              <a:rPr lang="en-US" b="1" spc="10" dirty="0">
                <a:latin typeface="Maiandra GD" panose="020E0502030308020204" pitchFamily="34" charset="0"/>
                <a:cs typeface="Calibri"/>
              </a:rPr>
              <a:t>g</a:t>
            </a:r>
            <a:r>
              <a:rPr lang="en-US" b="1" dirty="0">
                <a:latin typeface="Maiandra GD" panose="020E0502030308020204" pitchFamily="34" charset="0"/>
                <a:cs typeface="Calibri"/>
              </a:rPr>
              <a:t>	</a:t>
            </a:r>
            <a:r>
              <a:rPr lang="en-US" b="1" spc="10" dirty="0">
                <a:latin typeface="Maiandra GD" panose="020E0502030308020204" pitchFamily="34" charset="0"/>
                <a:cs typeface="Calibri"/>
              </a:rPr>
              <a:t>a</a:t>
            </a:r>
            <a:r>
              <a:rPr lang="en-US" b="1" spc="-10" dirty="0">
                <a:latin typeface="Maiandra GD" panose="020E0502030308020204" pitchFamily="34" charset="0"/>
                <a:cs typeface="Calibri"/>
              </a:rPr>
              <a:t>l</a:t>
            </a:r>
            <a:r>
              <a:rPr lang="en-US" b="1" spc="5" dirty="0">
                <a:latin typeface="Maiandra GD" panose="020E0502030308020204" pitchFamily="34" charset="0"/>
                <a:cs typeface="Calibri"/>
              </a:rPr>
              <a:t>l</a:t>
            </a:r>
            <a:r>
              <a:rPr lang="en-US" b="1" dirty="0">
                <a:latin typeface="Maiandra GD" panose="020E0502030308020204" pitchFamily="34" charset="0"/>
                <a:cs typeface="Calibri"/>
              </a:rPr>
              <a:t>	</a:t>
            </a:r>
            <a:r>
              <a:rPr lang="en-US" b="1" spc="5" dirty="0">
                <a:latin typeface="Maiandra GD" panose="020E0502030308020204" pitchFamily="34" charset="0"/>
                <a:cs typeface="Calibri"/>
              </a:rPr>
              <a:t>t</a:t>
            </a:r>
            <a:r>
              <a:rPr lang="en-US" b="1" spc="-10" dirty="0">
                <a:latin typeface="Maiandra GD" panose="020E0502030308020204" pitchFamily="34" charset="0"/>
                <a:cs typeface="Calibri"/>
              </a:rPr>
              <a:t>h</a:t>
            </a:r>
            <a:r>
              <a:rPr lang="en-US" b="1" spc="10" dirty="0">
                <a:latin typeface="Maiandra GD" panose="020E0502030308020204" pitchFamily="34" charset="0"/>
                <a:cs typeface="Calibri"/>
              </a:rPr>
              <a:t>e</a:t>
            </a:r>
            <a:r>
              <a:rPr lang="en-US" b="1" dirty="0">
                <a:latin typeface="Maiandra GD" panose="020E0502030308020204" pitchFamily="34" charset="0"/>
                <a:cs typeface="Calibri"/>
              </a:rPr>
              <a:t>	</a:t>
            </a:r>
            <a:r>
              <a:rPr lang="en-US" b="1" spc="-10" dirty="0">
                <a:latin typeface="Maiandra GD" panose="020E0502030308020204" pitchFamily="34" charset="0"/>
                <a:cs typeface="Calibri"/>
              </a:rPr>
              <a:t>v</a:t>
            </a:r>
            <a:r>
              <a:rPr lang="en-US" b="1" spc="10" dirty="0">
                <a:latin typeface="Maiandra GD" panose="020E0502030308020204" pitchFamily="34" charset="0"/>
                <a:cs typeface="Calibri"/>
              </a:rPr>
              <a:t>a</a:t>
            </a:r>
            <a:r>
              <a:rPr lang="en-US" b="1" spc="-10" dirty="0">
                <a:latin typeface="Maiandra GD" panose="020E0502030308020204" pitchFamily="34" charset="0"/>
                <a:cs typeface="Calibri"/>
              </a:rPr>
              <a:t>l</a:t>
            </a:r>
            <a:r>
              <a:rPr lang="en-US" b="1" spc="-25" dirty="0">
                <a:latin typeface="Maiandra GD" panose="020E0502030308020204" pitchFamily="34" charset="0"/>
                <a:cs typeface="Calibri"/>
              </a:rPr>
              <a:t>e</a:t>
            </a:r>
            <a:r>
              <a:rPr lang="en-US" b="1" spc="-5" dirty="0">
                <a:latin typeface="Maiandra GD" panose="020E0502030308020204" pitchFamily="34" charset="0"/>
                <a:cs typeface="Calibri"/>
              </a:rPr>
              <a:t>n</a:t>
            </a:r>
            <a:r>
              <a:rPr lang="en-US" b="1" spc="-25" dirty="0">
                <a:latin typeface="Maiandra GD" panose="020E0502030308020204" pitchFamily="34" charset="0"/>
                <a:cs typeface="Calibri"/>
              </a:rPr>
              <a:t>c</a:t>
            </a:r>
            <a:r>
              <a:rPr lang="en-US" b="1" spc="5" dirty="0">
                <a:latin typeface="Maiandra GD" panose="020E0502030308020204" pitchFamily="34" charset="0"/>
                <a:cs typeface="Calibri"/>
              </a:rPr>
              <a:t>y  </a:t>
            </a:r>
            <a:r>
              <a:rPr lang="en-US" b="1" spc="-15" dirty="0">
                <a:latin typeface="Maiandra GD" panose="020E0502030308020204" pitchFamily="34" charset="0"/>
                <a:cs typeface="Calibri"/>
              </a:rPr>
              <a:t>electrons</a:t>
            </a:r>
            <a:r>
              <a:rPr lang="en-US" b="1" spc="335" dirty="0">
                <a:latin typeface="Maiandra GD" panose="020E0502030308020204" pitchFamily="34" charset="0"/>
                <a:cs typeface="Calibri"/>
              </a:rPr>
              <a:t> </a:t>
            </a:r>
            <a:r>
              <a:rPr lang="en-US" b="1" dirty="0">
                <a:latin typeface="Maiandra GD" panose="020E0502030308020204" pitchFamily="34" charset="0"/>
                <a:cs typeface="Calibri"/>
              </a:rPr>
              <a:t>but</a:t>
            </a:r>
            <a:r>
              <a:rPr lang="en-US" b="1" spc="300" dirty="0">
                <a:latin typeface="Maiandra GD" panose="020E0502030308020204" pitchFamily="34" charset="0"/>
                <a:cs typeface="Calibri"/>
              </a:rPr>
              <a:t> </a:t>
            </a:r>
            <a:r>
              <a:rPr lang="en-US" b="1" dirty="0">
                <a:latin typeface="Maiandra GD" panose="020E0502030308020204" pitchFamily="34" charset="0"/>
                <a:cs typeface="Calibri"/>
              </a:rPr>
              <a:t>this</a:t>
            </a:r>
            <a:r>
              <a:rPr lang="en-US" b="1" spc="330" dirty="0">
                <a:latin typeface="Maiandra GD" panose="020E0502030308020204" pitchFamily="34" charset="0"/>
                <a:cs typeface="Calibri"/>
              </a:rPr>
              <a:t> </a:t>
            </a:r>
            <a:r>
              <a:rPr lang="en-US" b="1" spc="-5" dirty="0">
                <a:latin typeface="Maiandra GD" panose="020E0502030308020204" pitchFamily="34" charset="0"/>
                <a:cs typeface="Calibri"/>
              </a:rPr>
              <a:t>is</a:t>
            </a:r>
            <a:r>
              <a:rPr lang="en-US" b="1" spc="335" dirty="0">
                <a:latin typeface="Maiandra GD" panose="020E0502030308020204" pitchFamily="34" charset="0"/>
                <a:cs typeface="Calibri"/>
              </a:rPr>
              <a:t> </a:t>
            </a:r>
            <a:r>
              <a:rPr lang="en-US" b="1" spc="-10" dirty="0">
                <a:latin typeface="Maiandra GD" panose="020E0502030308020204" pitchFamily="34" charset="0"/>
                <a:cs typeface="Calibri"/>
              </a:rPr>
              <a:t>oxidizing</a:t>
            </a:r>
            <a:r>
              <a:rPr lang="en-US" b="1" spc="250" dirty="0">
                <a:latin typeface="Maiandra GD" panose="020E0502030308020204" pitchFamily="34" charset="0"/>
                <a:cs typeface="Calibri"/>
              </a:rPr>
              <a:t> </a:t>
            </a:r>
            <a:r>
              <a:rPr lang="en-US" b="1" spc="5" dirty="0">
                <a:latin typeface="Maiandra GD" panose="020E0502030308020204" pitchFamily="34" charset="0"/>
                <a:cs typeface="Calibri"/>
              </a:rPr>
              <a:t>and</a:t>
            </a:r>
            <a:r>
              <a:rPr lang="en-US" b="1" spc="285" dirty="0">
                <a:latin typeface="Maiandra GD" panose="020E0502030308020204" pitchFamily="34" charset="0"/>
                <a:cs typeface="Calibri"/>
              </a:rPr>
              <a:t> </a:t>
            </a:r>
            <a:r>
              <a:rPr lang="en-US" b="1" spc="5" dirty="0">
                <a:latin typeface="Maiandra GD" panose="020E0502030308020204" pitchFamily="34" charset="0"/>
                <a:cs typeface="Calibri"/>
              </a:rPr>
              <a:t>the</a:t>
            </a:r>
            <a:r>
              <a:rPr lang="en-US" b="1" spc="270" dirty="0">
                <a:latin typeface="Maiandra GD" panose="020E0502030308020204" pitchFamily="34" charset="0"/>
                <a:cs typeface="Calibri"/>
              </a:rPr>
              <a:t> </a:t>
            </a:r>
            <a:r>
              <a:rPr lang="en-US" b="1" dirty="0">
                <a:latin typeface="Maiandra GD" panose="020E0502030308020204" pitchFamily="34" charset="0"/>
                <a:cs typeface="Calibri"/>
              </a:rPr>
              <a:t>most</a:t>
            </a:r>
            <a:r>
              <a:rPr lang="en-US" b="1" spc="229" dirty="0">
                <a:latin typeface="Maiandra GD" panose="020E0502030308020204" pitchFamily="34" charset="0"/>
                <a:cs typeface="Calibri"/>
              </a:rPr>
              <a:t> </a:t>
            </a:r>
            <a:r>
              <a:rPr lang="en-US" b="1" spc="-5" dirty="0">
                <a:latin typeface="Maiandra GD" panose="020E0502030308020204" pitchFamily="34" charset="0"/>
                <a:cs typeface="Calibri"/>
              </a:rPr>
              <a:t>stable</a:t>
            </a:r>
            <a:r>
              <a:rPr lang="en-US" b="1" spc="260" dirty="0">
                <a:latin typeface="Maiandra GD" panose="020E0502030308020204" pitchFamily="34" charset="0"/>
                <a:cs typeface="Calibri"/>
              </a:rPr>
              <a:t> </a:t>
            </a:r>
            <a:r>
              <a:rPr lang="en-US" b="1" dirty="0">
                <a:latin typeface="Maiandra GD" panose="020E0502030308020204" pitchFamily="34" charset="0"/>
                <a:cs typeface="Calibri"/>
              </a:rPr>
              <a:t>state</a:t>
            </a:r>
            <a:r>
              <a:rPr lang="en-US" b="1" spc="275" dirty="0">
                <a:latin typeface="Maiandra GD" panose="020E0502030308020204" pitchFamily="34" charset="0"/>
                <a:cs typeface="Calibri"/>
              </a:rPr>
              <a:t> </a:t>
            </a:r>
            <a:r>
              <a:rPr lang="en-US" b="1" spc="-15" dirty="0">
                <a:latin typeface="Maiandra GD" panose="020E0502030308020204" pitchFamily="34" charset="0"/>
                <a:cs typeface="Calibri"/>
              </a:rPr>
              <a:t>is</a:t>
            </a:r>
            <a:endParaRPr lang="en-US" b="1" dirty="0">
              <a:latin typeface="Maiandra GD" panose="020E0502030308020204" pitchFamily="34" charset="0"/>
              <a:cs typeface="Calibri"/>
            </a:endParaRPr>
          </a:p>
          <a:p>
            <a:pPr marL="241300">
              <a:lnSpc>
                <a:spcPct val="100000"/>
              </a:lnSpc>
              <a:spcBef>
                <a:spcPts val="1205"/>
              </a:spcBef>
            </a:pPr>
            <a:r>
              <a:rPr lang="en-US" b="1" spc="5" dirty="0">
                <a:latin typeface="Maiandra GD" panose="020E0502030308020204" pitchFamily="34" charset="0"/>
                <a:cs typeface="Calibri"/>
              </a:rPr>
              <a:t>+5.</a:t>
            </a:r>
            <a:endParaRPr lang="en-US" b="1" dirty="0">
              <a:latin typeface="Maiandra GD" panose="020E0502030308020204" pitchFamily="34" charset="0"/>
              <a:cs typeface="Calibri"/>
            </a:endParaRPr>
          </a:p>
          <a:p>
            <a:pPr>
              <a:lnSpc>
                <a:spcPct val="100000"/>
              </a:lnSpc>
              <a:spcBef>
                <a:spcPts val="60"/>
              </a:spcBef>
            </a:pPr>
            <a:endParaRPr lang="en-US" b="1" dirty="0">
              <a:latin typeface="Maiandra GD" panose="020E0502030308020204" pitchFamily="34" charset="0"/>
              <a:cs typeface="Calibri"/>
            </a:endParaRPr>
          </a:p>
          <a:p>
            <a:pPr marL="241300" indent="-229235">
              <a:lnSpc>
                <a:spcPct val="100000"/>
              </a:lnSpc>
              <a:buFont typeface="Arial"/>
              <a:buChar char="•"/>
              <a:tabLst>
                <a:tab pos="241300" algn="l"/>
                <a:tab pos="241935" algn="l"/>
              </a:tabLst>
            </a:pPr>
            <a:r>
              <a:rPr lang="en-US" b="1" dirty="0">
                <a:latin typeface="Maiandra GD" panose="020E0502030308020204" pitchFamily="34" charset="0"/>
                <a:cs typeface="Calibri"/>
              </a:rPr>
              <a:t>Plutonium </a:t>
            </a:r>
            <a:r>
              <a:rPr lang="en-US" b="1" spc="10" dirty="0">
                <a:latin typeface="Maiandra GD" panose="020E0502030308020204" pitchFamily="34" charset="0"/>
                <a:cs typeface="Calibri"/>
              </a:rPr>
              <a:t>also </a:t>
            </a:r>
            <a:r>
              <a:rPr lang="en-US" b="1" spc="-10" dirty="0">
                <a:latin typeface="Maiandra GD" panose="020E0502030308020204" pitchFamily="34" charset="0"/>
                <a:cs typeface="Calibri"/>
              </a:rPr>
              <a:t>shows </a:t>
            </a:r>
            <a:r>
              <a:rPr lang="en-US" b="1" spc="-5" dirty="0">
                <a:latin typeface="Maiandra GD" panose="020E0502030308020204" pitchFamily="34" charset="0"/>
                <a:cs typeface="Calibri"/>
              </a:rPr>
              <a:t>states </a:t>
            </a:r>
            <a:r>
              <a:rPr lang="en-US" b="1" spc="5" dirty="0">
                <a:latin typeface="Maiandra GD" panose="020E0502030308020204" pitchFamily="34" charset="0"/>
                <a:cs typeface="Calibri"/>
              </a:rPr>
              <a:t>up to </a:t>
            </a:r>
            <a:r>
              <a:rPr lang="en-US" b="1" spc="-5" dirty="0">
                <a:latin typeface="Maiandra GD" panose="020E0502030308020204" pitchFamily="34" charset="0"/>
                <a:cs typeface="Calibri"/>
              </a:rPr>
              <a:t>+7 </a:t>
            </a:r>
            <a:r>
              <a:rPr lang="en-US" b="1" spc="5" dirty="0">
                <a:latin typeface="Maiandra GD" panose="020E0502030308020204" pitchFamily="34" charset="0"/>
                <a:cs typeface="Calibri"/>
              </a:rPr>
              <a:t>and </a:t>
            </a:r>
            <a:r>
              <a:rPr lang="en-US" b="1" dirty="0">
                <a:latin typeface="Maiandra GD" panose="020E0502030308020204" pitchFamily="34" charset="0"/>
                <a:cs typeface="Calibri"/>
              </a:rPr>
              <a:t>Americium</a:t>
            </a:r>
            <a:r>
              <a:rPr lang="en-US" b="1" spc="-90" dirty="0">
                <a:latin typeface="Maiandra GD" panose="020E0502030308020204" pitchFamily="34" charset="0"/>
                <a:cs typeface="Calibri"/>
              </a:rPr>
              <a:t> </a:t>
            </a:r>
            <a:r>
              <a:rPr lang="en-US" b="1" dirty="0">
                <a:latin typeface="Maiandra GD" panose="020E0502030308020204" pitchFamily="34" charset="0"/>
                <a:cs typeface="Calibri"/>
              </a:rPr>
              <a:t>up </a:t>
            </a:r>
            <a:r>
              <a:rPr lang="en-US" b="1" spc="5" dirty="0">
                <a:latin typeface="Maiandra GD" panose="020E0502030308020204" pitchFamily="34" charset="0"/>
                <a:cs typeface="Calibri"/>
              </a:rPr>
              <a:t>to</a:t>
            </a:r>
            <a:endParaRPr lang="en-US" b="1" dirty="0">
              <a:latin typeface="Maiandra GD" panose="020E0502030308020204" pitchFamily="34" charset="0"/>
              <a:cs typeface="Calibri"/>
            </a:endParaRPr>
          </a:p>
          <a:p>
            <a:pPr marL="241300" algn="just">
              <a:lnSpc>
                <a:spcPct val="100000"/>
              </a:lnSpc>
              <a:spcBef>
                <a:spcPts val="1205"/>
              </a:spcBef>
            </a:pPr>
            <a:r>
              <a:rPr lang="en-US" b="1" spc="-5" dirty="0">
                <a:latin typeface="Maiandra GD" panose="020E0502030308020204" pitchFamily="34" charset="0"/>
                <a:cs typeface="Calibri"/>
              </a:rPr>
              <a:t>+6</a:t>
            </a:r>
            <a:r>
              <a:rPr lang="en-US" b="1" spc="15" dirty="0">
                <a:latin typeface="Maiandra GD" panose="020E0502030308020204" pitchFamily="34" charset="0"/>
                <a:cs typeface="Calibri"/>
              </a:rPr>
              <a:t> </a:t>
            </a:r>
            <a:r>
              <a:rPr lang="en-US" b="1" spc="-5" dirty="0">
                <a:latin typeface="Maiandra GD" panose="020E0502030308020204" pitchFamily="34" charset="0"/>
                <a:cs typeface="Calibri"/>
              </a:rPr>
              <a:t>but </a:t>
            </a:r>
            <a:r>
              <a:rPr lang="en-US" b="1" spc="5" dirty="0">
                <a:latin typeface="Maiandra GD" panose="020E0502030308020204" pitchFamily="34" charset="0"/>
                <a:cs typeface="Calibri"/>
              </a:rPr>
              <a:t>the</a:t>
            </a:r>
            <a:r>
              <a:rPr lang="en-US" b="1" spc="-35" dirty="0">
                <a:latin typeface="Maiandra GD" panose="020E0502030308020204" pitchFamily="34" charset="0"/>
                <a:cs typeface="Calibri"/>
              </a:rPr>
              <a:t> </a:t>
            </a:r>
            <a:r>
              <a:rPr lang="en-US" b="1" spc="20" dirty="0">
                <a:latin typeface="Maiandra GD" panose="020E0502030308020204" pitchFamily="34" charset="0"/>
                <a:cs typeface="Calibri"/>
              </a:rPr>
              <a:t>most</a:t>
            </a:r>
            <a:r>
              <a:rPr lang="en-US" b="1" spc="-80" dirty="0">
                <a:latin typeface="Maiandra GD" panose="020E0502030308020204" pitchFamily="34" charset="0"/>
                <a:cs typeface="Calibri"/>
              </a:rPr>
              <a:t> </a:t>
            </a:r>
            <a:r>
              <a:rPr lang="en-US" b="1" spc="10" dirty="0">
                <a:latin typeface="Maiandra GD" panose="020E0502030308020204" pitchFamily="34" charset="0"/>
                <a:cs typeface="Calibri"/>
              </a:rPr>
              <a:t>stable</a:t>
            </a:r>
            <a:r>
              <a:rPr lang="en-US" b="1" spc="-110" dirty="0">
                <a:latin typeface="Maiandra GD" panose="020E0502030308020204" pitchFamily="34" charset="0"/>
                <a:cs typeface="Calibri"/>
              </a:rPr>
              <a:t> </a:t>
            </a:r>
            <a:r>
              <a:rPr lang="en-US" b="1" spc="15" dirty="0">
                <a:latin typeface="Maiandra GD" panose="020E0502030308020204" pitchFamily="34" charset="0"/>
                <a:cs typeface="Calibri"/>
              </a:rPr>
              <a:t>state</a:t>
            </a:r>
            <a:r>
              <a:rPr lang="en-US" b="1" spc="-190" dirty="0">
                <a:latin typeface="Maiandra GD" panose="020E0502030308020204" pitchFamily="34" charset="0"/>
                <a:cs typeface="Calibri"/>
              </a:rPr>
              <a:t> </a:t>
            </a:r>
            <a:r>
              <a:rPr lang="en-US" b="1" spc="-5" dirty="0">
                <a:latin typeface="Maiandra GD" panose="020E0502030308020204" pitchFamily="34" charset="0"/>
                <a:cs typeface="Calibri"/>
              </a:rPr>
              <a:t>drops</a:t>
            </a:r>
            <a:r>
              <a:rPr lang="en-US" b="1" spc="25" dirty="0">
                <a:latin typeface="Maiandra GD" panose="020E0502030308020204" pitchFamily="34" charset="0"/>
                <a:cs typeface="Calibri"/>
              </a:rPr>
              <a:t> </a:t>
            </a:r>
            <a:r>
              <a:rPr lang="en-US" b="1" spc="5" dirty="0">
                <a:latin typeface="Maiandra GD" panose="020E0502030308020204" pitchFamily="34" charset="0"/>
                <a:cs typeface="Calibri"/>
              </a:rPr>
              <a:t>to</a:t>
            </a:r>
            <a:r>
              <a:rPr lang="en-US" b="1" spc="-100" dirty="0">
                <a:latin typeface="Maiandra GD" panose="020E0502030308020204" pitchFamily="34" charset="0"/>
                <a:cs typeface="Calibri"/>
              </a:rPr>
              <a:t> </a:t>
            </a:r>
            <a:r>
              <a:rPr lang="en-US" b="1" spc="15" dirty="0">
                <a:latin typeface="Maiandra GD" panose="020E0502030308020204" pitchFamily="34" charset="0"/>
                <a:cs typeface="Calibri"/>
              </a:rPr>
              <a:t>Pu</a:t>
            </a:r>
            <a:r>
              <a:rPr lang="en-US" b="1" spc="-20" dirty="0">
                <a:latin typeface="Maiandra GD" panose="020E0502030308020204" pitchFamily="34" charset="0"/>
                <a:cs typeface="Calibri"/>
              </a:rPr>
              <a:t> </a:t>
            </a:r>
            <a:r>
              <a:rPr lang="en-US" b="1" dirty="0">
                <a:latin typeface="Maiandra GD" panose="020E0502030308020204" pitchFamily="34" charset="0"/>
                <a:cs typeface="Calibri"/>
              </a:rPr>
              <a:t>(+4)</a:t>
            </a:r>
            <a:r>
              <a:rPr lang="en-US" b="1" spc="-20" dirty="0">
                <a:latin typeface="Maiandra GD" panose="020E0502030308020204" pitchFamily="34" charset="0"/>
                <a:cs typeface="Calibri"/>
              </a:rPr>
              <a:t> </a:t>
            </a:r>
            <a:r>
              <a:rPr lang="en-US" b="1" spc="10" dirty="0">
                <a:latin typeface="Maiandra GD" panose="020E0502030308020204" pitchFamily="34" charset="0"/>
                <a:cs typeface="Calibri"/>
              </a:rPr>
              <a:t>and</a:t>
            </a:r>
            <a:r>
              <a:rPr lang="en-US" b="1" spc="-20" dirty="0">
                <a:latin typeface="Maiandra GD" panose="020E0502030308020204" pitchFamily="34" charset="0"/>
                <a:cs typeface="Calibri"/>
              </a:rPr>
              <a:t> </a:t>
            </a:r>
            <a:r>
              <a:rPr lang="en-US" b="1" spc="30" dirty="0">
                <a:latin typeface="Maiandra GD" panose="020E0502030308020204" pitchFamily="34" charset="0"/>
                <a:cs typeface="Calibri"/>
              </a:rPr>
              <a:t>Am</a:t>
            </a:r>
            <a:r>
              <a:rPr lang="en-US" b="1" spc="-55" dirty="0">
                <a:latin typeface="Maiandra GD" panose="020E0502030308020204" pitchFamily="34" charset="0"/>
                <a:cs typeface="Calibri"/>
              </a:rPr>
              <a:t> </a:t>
            </a:r>
            <a:r>
              <a:rPr lang="en-US" b="1" dirty="0">
                <a:latin typeface="Maiandra GD" panose="020E0502030308020204" pitchFamily="34" charset="0"/>
                <a:cs typeface="Calibri"/>
              </a:rPr>
              <a:t>(+3).</a:t>
            </a:r>
          </a:p>
          <a:p>
            <a:pPr marL="241300" marR="9525" indent="-229235" algn="just">
              <a:lnSpc>
                <a:spcPct val="150200"/>
              </a:lnSpc>
              <a:spcBef>
                <a:spcPts val="975"/>
              </a:spcBef>
              <a:buFont typeface="Arial"/>
              <a:buChar char="•"/>
              <a:tabLst>
                <a:tab pos="241935" algn="l"/>
              </a:tabLst>
            </a:pPr>
            <a:r>
              <a:rPr lang="en-US" b="1" spc="-15" dirty="0">
                <a:latin typeface="Maiandra GD" panose="020E0502030308020204" pitchFamily="34" charset="0"/>
                <a:cs typeface="Calibri"/>
              </a:rPr>
              <a:t>Berkelium </a:t>
            </a:r>
            <a:r>
              <a:rPr lang="en-US" b="1" dirty="0">
                <a:latin typeface="Maiandra GD" panose="020E0502030308020204" pitchFamily="34" charset="0"/>
                <a:cs typeface="Calibri"/>
              </a:rPr>
              <a:t>in </a:t>
            </a:r>
            <a:r>
              <a:rPr lang="en-US" b="1" spc="-5" dirty="0">
                <a:latin typeface="Maiandra GD" panose="020E0502030308020204" pitchFamily="34" charset="0"/>
                <a:cs typeface="Calibri"/>
              </a:rPr>
              <a:t>+4 </a:t>
            </a:r>
            <a:r>
              <a:rPr lang="en-US" b="1" dirty="0">
                <a:latin typeface="Maiandra GD" panose="020E0502030308020204" pitchFamily="34" charset="0"/>
                <a:cs typeface="Calibri"/>
              </a:rPr>
              <a:t>state is </a:t>
            </a:r>
            <a:r>
              <a:rPr lang="en-US" b="1" spc="-5" dirty="0">
                <a:latin typeface="Maiandra GD" panose="020E0502030308020204" pitchFamily="34" charset="0"/>
                <a:cs typeface="Calibri"/>
              </a:rPr>
              <a:t>strongly </a:t>
            </a:r>
            <a:r>
              <a:rPr lang="en-US" b="1" spc="-10" dirty="0">
                <a:latin typeface="Maiandra GD" panose="020E0502030308020204" pitchFamily="34" charset="0"/>
                <a:cs typeface="Calibri"/>
              </a:rPr>
              <a:t>oxidizing </a:t>
            </a:r>
            <a:r>
              <a:rPr lang="en-US" b="1" dirty="0">
                <a:latin typeface="Maiandra GD" panose="020E0502030308020204" pitchFamily="34" charset="0"/>
                <a:cs typeface="Calibri"/>
              </a:rPr>
              <a:t>but </a:t>
            </a:r>
            <a:r>
              <a:rPr lang="en-US" b="1" spc="-5" dirty="0">
                <a:latin typeface="Maiandra GD" panose="020E0502030308020204" pitchFamily="34" charset="0"/>
                <a:cs typeface="Calibri"/>
              </a:rPr>
              <a:t>is </a:t>
            </a:r>
            <a:r>
              <a:rPr lang="en-US" b="1" spc="5" dirty="0">
                <a:latin typeface="Maiandra GD" panose="020E0502030308020204" pitchFamily="34" charset="0"/>
                <a:cs typeface="Calibri"/>
              </a:rPr>
              <a:t>more </a:t>
            </a:r>
            <a:r>
              <a:rPr lang="en-US" b="1" spc="-5" dirty="0">
                <a:latin typeface="Maiandra GD" panose="020E0502030308020204" pitchFamily="34" charset="0"/>
                <a:cs typeface="Calibri"/>
              </a:rPr>
              <a:t>stable  </a:t>
            </a:r>
            <a:r>
              <a:rPr lang="en-US" b="1" spc="5" dirty="0">
                <a:latin typeface="Maiandra GD" panose="020E0502030308020204" pitchFamily="34" charset="0"/>
                <a:cs typeface="Calibri"/>
              </a:rPr>
              <a:t>than </a:t>
            </a:r>
            <a:r>
              <a:rPr lang="en-US" b="1" spc="-10" dirty="0">
                <a:latin typeface="Maiandra GD" panose="020E0502030308020204" pitchFamily="34" charset="0"/>
                <a:cs typeface="Calibri"/>
              </a:rPr>
              <a:t>curium </a:t>
            </a:r>
            <a:r>
              <a:rPr lang="en-US" b="1" spc="5" dirty="0">
                <a:latin typeface="Maiandra GD" panose="020E0502030308020204" pitchFamily="34" charset="0"/>
                <a:cs typeface="Calibri"/>
              </a:rPr>
              <a:t>and </a:t>
            </a:r>
            <a:r>
              <a:rPr lang="en-US" b="1" spc="-5" dirty="0">
                <a:latin typeface="Maiandra GD" panose="020E0502030308020204" pitchFamily="34" charset="0"/>
                <a:cs typeface="Calibri"/>
              </a:rPr>
              <a:t>americium </a:t>
            </a:r>
            <a:r>
              <a:rPr lang="en-US" b="1" dirty="0">
                <a:latin typeface="Maiandra GD" panose="020E0502030308020204" pitchFamily="34" charset="0"/>
                <a:cs typeface="Calibri"/>
              </a:rPr>
              <a:t>in </a:t>
            </a:r>
            <a:r>
              <a:rPr lang="en-US" b="1" spc="-45" dirty="0">
                <a:latin typeface="Maiandra GD" panose="020E0502030308020204" pitchFamily="34" charset="0"/>
                <a:cs typeface="Calibri"/>
              </a:rPr>
              <a:t>+4 </a:t>
            </a:r>
            <a:r>
              <a:rPr lang="en-US" b="1" dirty="0">
                <a:latin typeface="Maiandra GD" panose="020E0502030308020204" pitchFamily="34" charset="0"/>
                <a:cs typeface="Calibri"/>
              </a:rPr>
              <a:t>state due </a:t>
            </a:r>
            <a:r>
              <a:rPr lang="en-US" b="1" spc="5" dirty="0">
                <a:latin typeface="Maiandra GD" panose="020E0502030308020204" pitchFamily="34" charset="0"/>
                <a:cs typeface="Calibri"/>
              </a:rPr>
              <a:t>to </a:t>
            </a:r>
            <a:r>
              <a:rPr lang="en-US" b="1" dirty="0">
                <a:latin typeface="Maiandra GD" panose="020E0502030308020204" pitchFamily="34" charset="0"/>
                <a:cs typeface="Calibri"/>
              </a:rPr>
              <a:t>f7  </a:t>
            </a:r>
            <a:r>
              <a:rPr lang="en-US" b="1" spc="-10" dirty="0">
                <a:latin typeface="Maiandra GD" panose="020E0502030308020204" pitchFamily="34" charset="0"/>
                <a:cs typeface="Calibri"/>
              </a:rPr>
              <a:t>configuration.</a:t>
            </a:r>
            <a:endParaRPr lang="en-US" b="1" dirty="0">
              <a:latin typeface="Maiandra GD" panose="020E0502030308020204" pitchFamily="34" charset="0"/>
              <a:cs typeface="Calibri"/>
            </a:endParaRPr>
          </a:p>
          <a:p>
            <a:pPr marL="241300" marR="19685" indent="-229235" algn="just">
              <a:lnSpc>
                <a:spcPct val="150200"/>
              </a:lnSpc>
              <a:spcBef>
                <a:spcPts val="975"/>
              </a:spcBef>
              <a:buFont typeface="Arial"/>
              <a:buChar char="•"/>
              <a:tabLst>
                <a:tab pos="241935" algn="l"/>
              </a:tabLst>
            </a:pPr>
            <a:r>
              <a:rPr lang="en-US" b="1" spc="-20" dirty="0">
                <a:latin typeface="Maiandra GD" panose="020E0502030308020204" pitchFamily="34" charset="0"/>
                <a:cs typeface="Calibri"/>
              </a:rPr>
              <a:t>Similarly, </a:t>
            </a:r>
            <a:r>
              <a:rPr lang="en-US" b="1" spc="-5" dirty="0">
                <a:latin typeface="Maiandra GD" panose="020E0502030308020204" pitchFamily="34" charset="0"/>
                <a:cs typeface="Calibri"/>
              </a:rPr>
              <a:t>nobelium is </a:t>
            </a:r>
            <a:r>
              <a:rPr lang="en-US" b="1" spc="-10" dirty="0">
                <a:latin typeface="Maiandra GD" panose="020E0502030308020204" pitchFamily="34" charset="0"/>
                <a:cs typeface="Calibri"/>
              </a:rPr>
              <a:t>markedly </a:t>
            </a:r>
            <a:r>
              <a:rPr lang="en-US" b="1" spc="10" dirty="0">
                <a:latin typeface="Maiandra GD" panose="020E0502030308020204" pitchFamily="34" charset="0"/>
                <a:cs typeface="Calibri"/>
              </a:rPr>
              <a:t>stable </a:t>
            </a:r>
            <a:r>
              <a:rPr lang="en-US" b="1" dirty="0">
                <a:latin typeface="Maiandra GD" panose="020E0502030308020204" pitchFamily="34" charset="0"/>
                <a:cs typeface="Calibri"/>
              </a:rPr>
              <a:t>in </a:t>
            </a:r>
            <a:r>
              <a:rPr lang="en-US" b="1" spc="-5" dirty="0">
                <a:latin typeface="Maiandra GD" panose="020E0502030308020204" pitchFamily="34" charset="0"/>
                <a:cs typeface="Calibri"/>
              </a:rPr>
              <a:t>+2 </a:t>
            </a:r>
            <a:r>
              <a:rPr lang="en-US" b="1" dirty="0">
                <a:latin typeface="Maiandra GD" panose="020E0502030308020204" pitchFamily="34" charset="0"/>
                <a:cs typeface="Calibri"/>
              </a:rPr>
              <a:t>state due </a:t>
            </a:r>
            <a:r>
              <a:rPr lang="en-US" b="1" spc="5" dirty="0">
                <a:latin typeface="Maiandra GD" panose="020E0502030308020204" pitchFamily="34" charset="0"/>
                <a:cs typeface="Calibri"/>
              </a:rPr>
              <a:t>to </a:t>
            </a:r>
            <a:r>
              <a:rPr lang="en-US" b="1" dirty="0">
                <a:latin typeface="Maiandra GD" panose="020E0502030308020204" pitchFamily="34" charset="0"/>
                <a:cs typeface="Calibri"/>
              </a:rPr>
              <a:t>its  </a:t>
            </a:r>
            <a:r>
              <a:rPr lang="en-US" b="1" spc="10" dirty="0">
                <a:latin typeface="Maiandra GD" panose="020E0502030308020204" pitchFamily="34" charset="0"/>
                <a:cs typeface="Calibri"/>
              </a:rPr>
              <a:t>f14</a:t>
            </a:r>
            <a:r>
              <a:rPr lang="en-US" b="1" spc="-60" dirty="0">
                <a:latin typeface="Maiandra GD" panose="020E0502030308020204" pitchFamily="34" charset="0"/>
                <a:cs typeface="Calibri"/>
              </a:rPr>
              <a:t> </a:t>
            </a:r>
            <a:r>
              <a:rPr lang="en-US" b="1" spc="-10" dirty="0">
                <a:latin typeface="Maiandra GD" panose="020E0502030308020204" pitchFamily="34" charset="0"/>
                <a:cs typeface="Calibri"/>
              </a:rPr>
              <a:t>configuration.</a:t>
            </a:r>
            <a:endParaRPr lang="en-US" b="1" dirty="0">
              <a:latin typeface="Maiandra GD" panose="020E0502030308020204" pitchFamily="34" charset="0"/>
              <a:cs typeface="Calibri"/>
            </a:endParaRPr>
          </a:p>
        </p:txBody>
      </p:sp>
    </p:spTree>
    <p:extLst>
      <p:ext uri="{BB962C8B-B14F-4D97-AF65-F5344CB8AC3E}">
        <p14:creationId xmlns:p14="http://schemas.microsoft.com/office/powerpoint/2010/main" val="25213625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8D2DBA-F14E-4ADC-8058-CF085450C45C}"/>
              </a:ext>
            </a:extLst>
          </p:cNvPr>
          <p:cNvSpPr/>
          <p:nvPr/>
        </p:nvSpPr>
        <p:spPr>
          <a:xfrm>
            <a:off x="0" y="133489"/>
            <a:ext cx="2385140" cy="400110"/>
          </a:xfrm>
          <a:prstGeom prst="rect">
            <a:avLst/>
          </a:prstGeom>
        </p:spPr>
        <p:txBody>
          <a:bodyPr wrap="none">
            <a:spAutoFit/>
          </a:bodyPr>
          <a:lstStyle/>
          <a:p>
            <a:r>
              <a:rPr lang="en-IN" sz="2000" b="1" spc="5" dirty="0">
                <a:solidFill>
                  <a:srgbClr val="FF0000"/>
                </a:solidFill>
                <a:latin typeface="Maiandra GD" panose="020E0502030308020204" pitchFamily="34" charset="0"/>
              </a:rPr>
              <a:t>Actinide</a:t>
            </a:r>
            <a:r>
              <a:rPr lang="en-IN" sz="2000" b="1" spc="-275" dirty="0">
                <a:solidFill>
                  <a:srgbClr val="FF0000"/>
                </a:solidFill>
                <a:latin typeface="Maiandra GD" panose="020E0502030308020204" pitchFamily="34" charset="0"/>
              </a:rPr>
              <a:t> </a:t>
            </a:r>
            <a:r>
              <a:rPr lang="en-IN" sz="2000" b="1" spc="-15" dirty="0">
                <a:solidFill>
                  <a:srgbClr val="FF0000"/>
                </a:solidFill>
                <a:latin typeface="Maiandra GD" panose="020E0502030308020204" pitchFamily="34" charset="0"/>
              </a:rPr>
              <a:t>contraction</a:t>
            </a:r>
            <a:endParaRPr lang="en-IN" sz="2000" b="1" dirty="0">
              <a:solidFill>
                <a:srgbClr val="FF0000"/>
              </a:solidFill>
              <a:latin typeface="Maiandra GD" panose="020E0502030308020204" pitchFamily="34" charset="0"/>
            </a:endParaRPr>
          </a:p>
        </p:txBody>
      </p:sp>
      <p:sp>
        <p:nvSpPr>
          <p:cNvPr id="3" name="Rectangle 2">
            <a:extLst>
              <a:ext uri="{FF2B5EF4-FFF2-40B4-BE49-F238E27FC236}">
                <a16:creationId xmlns:a16="http://schemas.microsoft.com/office/drawing/2014/main" id="{679B5EA4-D54C-487B-BF3C-86844BF54698}"/>
              </a:ext>
            </a:extLst>
          </p:cNvPr>
          <p:cNvSpPr/>
          <p:nvPr/>
        </p:nvSpPr>
        <p:spPr>
          <a:xfrm>
            <a:off x="188536" y="775710"/>
            <a:ext cx="11858920" cy="3829253"/>
          </a:xfrm>
          <a:prstGeom prst="rect">
            <a:avLst/>
          </a:prstGeom>
        </p:spPr>
        <p:txBody>
          <a:bodyPr wrap="square">
            <a:spAutoFit/>
          </a:bodyPr>
          <a:lstStyle/>
          <a:p>
            <a:pPr marL="241300" indent="-228600">
              <a:lnSpc>
                <a:spcPct val="100000"/>
              </a:lnSpc>
              <a:spcBef>
                <a:spcPts val="125"/>
              </a:spcBef>
              <a:buFont typeface="Arial"/>
              <a:buChar char="•"/>
              <a:tabLst>
                <a:tab pos="240665" algn="l"/>
                <a:tab pos="241300" algn="l"/>
              </a:tabLst>
            </a:pPr>
            <a:r>
              <a:rPr lang="en-US" b="1" dirty="0">
                <a:latin typeface="Maiandra GD" panose="020E0502030308020204" pitchFamily="34" charset="0"/>
                <a:cs typeface="Calibri"/>
              </a:rPr>
              <a:t>The </a:t>
            </a:r>
            <a:r>
              <a:rPr lang="en-US" b="1" spc="-15" dirty="0">
                <a:latin typeface="Maiandra GD" panose="020E0502030308020204" pitchFamily="34" charset="0"/>
                <a:cs typeface="Calibri"/>
              </a:rPr>
              <a:t>contraction </a:t>
            </a:r>
            <a:r>
              <a:rPr lang="en-US" b="1" spc="-5" dirty="0">
                <a:latin typeface="Maiandra GD" panose="020E0502030308020204" pitchFamily="34" charset="0"/>
                <a:cs typeface="Calibri"/>
              </a:rPr>
              <a:t>is </a:t>
            </a:r>
            <a:r>
              <a:rPr lang="en-US" b="1" dirty="0">
                <a:latin typeface="Maiandra GD" panose="020E0502030308020204" pitchFamily="34" charset="0"/>
                <a:cs typeface="Calibri"/>
              </a:rPr>
              <a:t>caused due </a:t>
            </a:r>
            <a:r>
              <a:rPr lang="en-US" b="1" spc="5" dirty="0">
                <a:latin typeface="Maiandra GD" panose="020E0502030308020204" pitchFamily="34" charset="0"/>
                <a:cs typeface="Calibri"/>
              </a:rPr>
              <a:t>to </a:t>
            </a:r>
            <a:r>
              <a:rPr lang="en-US" b="1" spc="-15" dirty="0">
                <a:latin typeface="Maiandra GD" panose="020E0502030308020204" pitchFamily="34" charset="0"/>
                <a:cs typeface="Calibri"/>
              </a:rPr>
              <a:t>imperfect </a:t>
            </a:r>
            <a:r>
              <a:rPr lang="en-US" b="1" spc="-5" dirty="0">
                <a:latin typeface="Maiandra GD" panose="020E0502030308020204" pitchFamily="34" charset="0"/>
                <a:cs typeface="Calibri"/>
              </a:rPr>
              <a:t>shielding </a:t>
            </a:r>
            <a:r>
              <a:rPr lang="en-US" b="1" dirty="0">
                <a:latin typeface="Maiandra GD" panose="020E0502030308020204" pitchFamily="34" charset="0"/>
                <a:cs typeface="Calibri"/>
              </a:rPr>
              <a:t>of one </a:t>
            </a:r>
            <a:r>
              <a:rPr lang="en-US" b="1" spc="20" dirty="0">
                <a:latin typeface="Maiandra GD" panose="020E0502030308020204" pitchFamily="34" charset="0"/>
                <a:cs typeface="Calibri"/>
              </a:rPr>
              <a:t>5f </a:t>
            </a:r>
            <a:r>
              <a:rPr lang="en-US" b="1" spc="-15" dirty="0">
                <a:latin typeface="Maiandra GD" panose="020E0502030308020204" pitchFamily="34" charset="0"/>
                <a:cs typeface="Calibri"/>
              </a:rPr>
              <a:t>electron </a:t>
            </a:r>
            <a:r>
              <a:rPr lang="en-US" b="1" dirty="0">
                <a:latin typeface="Maiandra GD" panose="020E0502030308020204" pitchFamily="34" charset="0"/>
                <a:cs typeface="Calibri"/>
              </a:rPr>
              <a:t>by </a:t>
            </a:r>
            <a:r>
              <a:rPr lang="en-US" b="1" spc="-5" dirty="0">
                <a:latin typeface="Maiandra GD" panose="020E0502030308020204" pitchFamily="34" charset="0"/>
                <a:cs typeface="Calibri"/>
              </a:rPr>
              <a:t>another </a:t>
            </a:r>
            <a:r>
              <a:rPr lang="en-US" b="1" dirty="0">
                <a:latin typeface="Maiandra GD" panose="020E0502030308020204" pitchFamily="34" charset="0"/>
                <a:cs typeface="Calibri"/>
              </a:rPr>
              <a:t>in </a:t>
            </a:r>
            <a:r>
              <a:rPr lang="en-US" b="1" spc="5" dirty="0">
                <a:latin typeface="Maiandra GD" panose="020E0502030308020204" pitchFamily="34" charset="0"/>
                <a:cs typeface="Calibri"/>
              </a:rPr>
              <a:t>the </a:t>
            </a:r>
            <a:r>
              <a:rPr lang="en-US" b="1" spc="25" dirty="0">
                <a:latin typeface="Maiandra GD" panose="020E0502030308020204" pitchFamily="34" charset="0"/>
                <a:cs typeface="Calibri"/>
              </a:rPr>
              <a:t>same</a:t>
            </a:r>
            <a:r>
              <a:rPr lang="en-US" b="1" spc="30" dirty="0">
                <a:latin typeface="Maiandra GD" panose="020E0502030308020204" pitchFamily="34" charset="0"/>
                <a:cs typeface="Calibri"/>
              </a:rPr>
              <a:t> </a:t>
            </a:r>
            <a:r>
              <a:rPr lang="en-US" b="1" dirty="0">
                <a:latin typeface="Maiandra GD" panose="020E0502030308020204" pitchFamily="34" charset="0"/>
                <a:cs typeface="Calibri"/>
              </a:rPr>
              <a:t>shell.</a:t>
            </a:r>
          </a:p>
          <a:p>
            <a:pPr marL="241300" marR="5080" indent="-228600">
              <a:lnSpc>
                <a:spcPct val="150200"/>
              </a:lnSpc>
              <a:spcBef>
                <a:spcPts val="980"/>
              </a:spcBef>
              <a:buFont typeface="Arial"/>
              <a:buChar char="•"/>
              <a:tabLst>
                <a:tab pos="240665" algn="l"/>
                <a:tab pos="241300" algn="l"/>
              </a:tabLst>
            </a:pPr>
            <a:r>
              <a:rPr lang="en-US" b="1" spc="25" dirty="0">
                <a:latin typeface="Maiandra GD" panose="020E0502030308020204" pitchFamily="34" charset="0"/>
                <a:cs typeface="Calibri"/>
              </a:rPr>
              <a:t>As </a:t>
            </a:r>
            <a:r>
              <a:rPr lang="en-US" b="1" dirty="0">
                <a:latin typeface="Maiandra GD" panose="020E0502030308020204" pitchFamily="34" charset="0"/>
                <a:cs typeface="Calibri"/>
              </a:rPr>
              <a:t>we </a:t>
            </a:r>
            <a:r>
              <a:rPr lang="en-US" b="1" spc="-10" dirty="0">
                <a:latin typeface="Maiandra GD" panose="020E0502030308020204" pitchFamily="34" charset="0"/>
                <a:cs typeface="Calibri"/>
              </a:rPr>
              <a:t>move </a:t>
            </a:r>
            <a:r>
              <a:rPr lang="en-US" b="1" dirty="0">
                <a:latin typeface="Maiandra GD" panose="020E0502030308020204" pitchFamily="34" charset="0"/>
                <a:cs typeface="Calibri"/>
              </a:rPr>
              <a:t>along </a:t>
            </a:r>
            <a:r>
              <a:rPr lang="en-US" b="1" spc="5" dirty="0">
                <a:latin typeface="Maiandra GD" panose="020E0502030308020204" pitchFamily="34" charset="0"/>
                <a:cs typeface="Calibri"/>
              </a:rPr>
              <a:t>the </a:t>
            </a:r>
            <a:r>
              <a:rPr lang="en-US" b="1" spc="-5" dirty="0">
                <a:latin typeface="Maiandra GD" panose="020E0502030308020204" pitchFamily="34" charset="0"/>
                <a:cs typeface="Calibri"/>
              </a:rPr>
              <a:t>actinide </a:t>
            </a:r>
            <a:r>
              <a:rPr lang="en-US" b="1" dirty="0">
                <a:latin typeface="Maiandra GD" panose="020E0502030308020204" pitchFamily="34" charset="0"/>
                <a:cs typeface="Calibri"/>
              </a:rPr>
              <a:t>series, </a:t>
            </a:r>
            <a:r>
              <a:rPr lang="en-US" b="1" spc="5" dirty="0">
                <a:latin typeface="Maiandra GD" panose="020E0502030308020204" pitchFamily="34" charset="0"/>
                <a:cs typeface="Calibri"/>
              </a:rPr>
              <a:t>the </a:t>
            </a:r>
            <a:r>
              <a:rPr lang="en-US" b="1" spc="-10" dirty="0">
                <a:latin typeface="Maiandra GD" panose="020E0502030308020204" pitchFamily="34" charset="0"/>
                <a:cs typeface="Calibri"/>
              </a:rPr>
              <a:t>nuclear </a:t>
            </a:r>
            <a:r>
              <a:rPr lang="en-US" b="1" dirty="0">
                <a:latin typeface="Maiandra GD" panose="020E0502030308020204" pitchFamily="34" charset="0"/>
                <a:cs typeface="Calibri"/>
              </a:rPr>
              <a:t>charge </a:t>
            </a:r>
            <a:r>
              <a:rPr lang="en-US" b="1" spc="5" dirty="0">
                <a:latin typeface="Maiandra GD" panose="020E0502030308020204" pitchFamily="34" charset="0"/>
                <a:cs typeface="Calibri"/>
              </a:rPr>
              <a:t>and the </a:t>
            </a:r>
            <a:r>
              <a:rPr lang="en-US" b="1" spc="-10" dirty="0">
                <a:latin typeface="Maiandra GD" panose="020E0502030308020204" pitchFamily="34" charset="0"/>
                <a:cs typeface="Calibri"/>
              </a:rPr>
              <a:t>number </a:t>
            </a:r>
            <a:r>
              <a:rPr lang="en-US" b="1" dirty="0">
                <a:latin typeface="Maiandra GD" panose="020E0502030308020204" pitchFamily="34" charset="0"/>
                <a:cs typeface="Calibri"/>
              </a:rPr>
              <a:t>of </a:t>
            </a:r>
            <a:r>
              <a:rPr lang="en-US" b="1" spc="20" dirty="0">
                <a:latin typeface="Maiandra GD" panose="020E0502030308020204" pitchFamily="34" charset="0"/>
                <a:cs typeface="Calibri"/>
              </a:rPr>
              <a:t>5f </a:t>
            </a:r>
            <a:r>
              <a:rPr lang="en-US" b="1" spc="-15" dirty="0">
                <a:latin typeface="Maiandra GD" panose="020E0502030308020204" pitchFamily="34" charset="0"/>
                <a:cs typeface="Calibri"/>
              </a:rPr>
              <a:t>electrons </a:t>
            </a:r>
            <a:r>
              <a:rPr lang="en-US" b="1" spc="-5" dirty="0">
                <a:latin typeface="Maiandra GD" panose="020E0502030308020204" pitchFamily="34" charset="0"/>
                <a:cs typeface="Calibri"/>
              </a:rPr>
              <a:t>increase </a:t>
            </a:r>
            <a:r>
              <a:rPr lang="en-US" b="1" dirty="0">
                <a:latin typeface="Maiandra GD" panose="020E0502030308020204" pitchFamily="34" charset="0"/>
                <a:cs typeface="Calibri"/>
              </a:rPr>
              <a:t>one  </a:t>
            </a:r>
            <a:r>
              <a:rPr lang="en-US" b="1" spc="-5" dirty="0">
                <a:latin typeface="Maiandra GD" panose="020E0502030308020204" pitchFamily="34" charset="0"/>
                <a:cs typeface="Calibri"/>
              </a:rPr>
              <a:t>unit </a:t>
            </a:r>
            <a:r>
              <a:rPr lang="en-US" b="1" spc="5" dirty="0">
                <a:latin typeface="Maiandra GD" panose="020E0502030308020204" pitchFamily="34" charset="0"/>
                <a:cs typeface="Calibri"/>
              </a:rPr>
              <a:t>by </a:t>
            </a:r>
            <a:r>
              <a:rPr lang="en-US" b="1" spc="-5" dirty="0">
                <a:latin typeface="Maiandra GD" panose="020E0502030308020204" pitchFamily="34" charset="0"/>
                <a:cs typeface="Calibri"/>
              </a:rPr>
              <a:t>each</a:t>
            </a:r>
            <a:r>
              <a:rPr lang="en-US" b="1" spc="25" dirty="0">
                <a:latin typeface="Maiandra GD" panose="020E0502030308020204" pitchFamily="34" charset="0"/>
                <a:cs typeface="Calibri"/>
              </a:rPr>
              <a:t> </a:t>
            </a:r>
            <a:r>
              <a:rPr lang="en-US" b="1" spc="5" dirty="0">
                <a:latin typeface="Maiandra GD" panose="020E0502030308020204" pitchFamily="34" charset="0"/>
                <a:cs typeface="Calibri"/>
              </a:rPr>
              <a:t>step.</a:t>
            </a:r>
            <a:endParaRPr lang="en-US" b="1" dirty="0">
              <a:latin typeface="Maiandra GD" panose="020E0502030308020204" pitchFamily="34" charset="0"/>
              <a:cs typeface="Calibri"/>
            </a:endParaRPr>
          </a:p>
          <a:p>
            <a:pPr marL="241300" marR="5080" indent="-228600">
              <a:lnSpc>
                <a:spcPct val="150200"/>
              </a:lnSpc>
              <a:spcBef>
                <a:spcPts val="1050"/>
              </a:spcBef>
              <a:buFont typeface="Arial"/>
              <a:buChar char="•"/>
              <a:tabLst>
                <a:tab pos="240665" algn="l"/>
                <a:tab pos="241300" algn="l"/>
              </a:tabLst>
            </a:pPr>
            <a:r>
              <a:rPr lang="en-US" b="1" spc="15" dirty="0">
                <a:latin typeface="Maiandra GD" panose="020E0502030308020204" pitchFamily="34" charset="0"/>
                <a:cs typeface="Calibri"/>
              </a:rPr>
              <a:t>Due </a:t>
            </a:r>
            <a:r>
              <a:rPr lang="en-US" b="1" spc="5" dirty="0">
                <a:latin typeface="Maiandra GD" panose="020E0502030308020204" pitchFamily="34" charset="0"/>
                <a:cs typeface="Calibri"/>
              </a:rPr>
              <a:t>to </a:t>
            </a:r>
            <a:r>
              <a:rPr lang="en-US" b="1" spc="-15" dirty="0">
                <a:latin typeface="Maiandra GD" panose="020E0502030308020204" pitchFamily="34" charset="0"/>
                <a:cs typeface="Calibri"/>
              </a:rPr>
              <a:t>imperfect </a:t>
            </a:r>
            <a:r>
              <a:rPr lang="en-US" b="1" spc="5" dirty="0">
                <a:latin typeface="Maiandra GD" panose="020E0502030308020204" pitchFamily="34" charset="0"/>
                <a:cs typeface="Calibri"/>
              </a:rPr>
              <a:t>shielding </a:t>
            </a:r>
            <a:r>
              <a:rPr lang="en-US" b="1" spc="10" dirty="0">
                <a:latin typeface="Maiandra GD" panose="020E0502030308020204" pitchFamily="34" charset="0"/>
                <a:cs typeface="Calibri"/>
              </a:rPr>
              <a:t>(shape </a:t>
            </a:r>
            <a:r>
              <a:rPr lang="en-US" sz="2000" b="1" dirty="0">
                <a:latin typeface="Maiandra GD" panose="020E0502030308020204" pitchFamily="34" charset="0"/>
                <a:cs typeface="Calibri"/>
              </a:rPr>
              <a:t>of</a:t>
            </a:r>
            <a:r>
              <a:rPr lang="en-US" b="1" dirty="0">
                <a:latin typeface="Maiandra GD" panose="020E0502030308020204" pitchFamily="34" charset="0"/>
                <a:cs typeface="Calibri"/>
              </a:rPr>
              <a:t> </a:t>
            </a:r>
            <a:r>
              <a:rPr lang="en-US" b="1" spc="5" dirty="0">
                <a:latin typeface="Maiandra GD" panose="020E0502030308020204" pitchFamily="34" charset="0"/>
                <a:cs typeface="Calibri"/>
              </a:rPr>
              <a:t>f </a:t>
            </a:r>
            <a:r>
              <a:rPr lang="en-US" b="1" spc="-5" dirty="0">
                <a:latin typeface="Maiandra GD" panose="020E0502030308020204" pitchFamily="34" charset="0"/>
                <a:cs typeface="Calibri"/>
              </a:rPr>
              <a:t>orbitals </a:t>
            </a:r>
            <a:r>
              <a:rPr lang="en-US" b="1" dirty="0">
                <a:latin typeface="Maiandra GD" panose="020E0502030308020204" pitchFamily="34" charset="0"/>
                <a:cs typeface="Calibri"/>
              </a:rPr>
              <a:t>are </a:t>
            </a:r>
            <a:r>
              <a:rPr lang="en-US" b="1" spc="10" dirty="0">
                <a:latin typeface="Maiandra GD" panose="020E0502030308020204" pitchFamily="34" charset="0"/>
                <a:cs typeface="Calibri"/>
              </a:rPr>
              <a:t>very </a:t>
            </a:r>
            <a:r>
              <a:rPr lang="en-US" b="1" spc="5" dirty="0">
                <a:latin typeface="Maiandra GD" panose="020E0502030308020204" pitchFamily="34" charset="0"/>
                <a:cs typeface="Calibri"/>
              </a:rPr>
              <a:t>much </a:t>
            </a:r>
            <a:r>
              <a:rPr lang="en-US" b="1" spc="-5" dirty="0">
                <a:latin typeface="Maiandra GD" panose="020E0502030308020204" pitchFamily="34" charset="0"/>
                <a:cs typeface="Calibri"/>
              </a:rPr>
              <a:t>diffused) </a:t>
            </a:r>
            <a:r>
              <a:rPr lang="en-US" b="1" spc="5" dirty="0">
                <a:latin typeface="Maiandra GD" panose="020E0502030308020204" pitchFamily="34" charset="0"/>
                <a:cs typeface="Calibri"/>
              </a:rPr>
              <a:t>the </a:t>
            </a:r>
            <a:r>
              <a:rPr lang="en-US" b="1" spc="-15" dirty="0">
                <a:latin typeface="Maiandra GD" panose="020E0502030308020204" pitchFamily="34" charset="0"/>
                <a:cs typeface="Calibri"/>
              </a:rPr>
              <a:t>effective </a:t>
            </a:r>
            <a:r>
              <a:rPr lang="en-US" b="1" spc="15" dirty="0">
                <a:latin typeface="Maiandra GD" panose="020E0502030308020204" pitchFamily="34" charset="0"/>
                <a:cs typeface="Calibri"/>
              </a:rPr>
              <a:t>nuclear </a:t>
            </a:r>
            <a:r>
              <a:rPr lang="en-US" b="1" dirty="0">
                <a:latin typeface="Maiandra GD" panose="020E0502030308020204" pitchFamily="34" charset="0"/>
                <a:cs typeface="Calibri"/>
              </a:rPr>
              <a:t>charge  </a:t>
            </a:r>
            <a:r>
              <a:rPr lang="en-US" b="1" spc="-5" dirty="0">
                <a:latin typeface="Maiandra GD" panose="020E0502030308020204" pitchFamily="34" charset="0"/>
                <a:cs typeface="Calibri"/>
              </a:rPr>
              <a:t>increases </a:t>
            </a:r>
            <a:r>
              <a:rPr lang="en-US" b="1" spc="-10" dirty="0">
                <a:latin typeface="Maiandra GD" panose="020E0502030308020204" pitchFamily="34" charset="0"/>
                <a:cs typeface="Calibri"/>
              </a:rPr>
              <a:t>which </a:t>
            </a:r>
            <a:r>
              <a:rPr lang="en-US" b="1" dirty="0">
                <a:latin typeface="Maiandra GD" panose="020E0502030308020204" pitchFamily="34" charset="0"/>
                <a:cs typeface="Calibri"/>
              </a:rPr>
              <a:t>causes </a:t>
            </a:r>
            <a:r>
              <a:rPr lang="en-US" b="1" spc="-15" dirty="0">
                <a:latin typeface="Maiandra GD" panose="020E0502030308020204" pitchFamily="34" charset="0"/>
                <a:cs typeface="Calibri"/>
              </a:rPr>
              <a:t>contraction </a:t>
            </a:r>
            <a:r>
              <a:rPr lang="en-US" b="1" dirty="0">
                <a:latin typeface="Maiandra GD" panose="020E0502030308020204" pitchFamily="34" charset="0"/>
                <a:cs typeface="Calibri"/>
              </a:rPr>
              <a:t>in </a:t>
            </a:r>
            <a:r>
              <a:rPr lang="en-US" b="1" spc="5" dirty="0">
                <a:latin typeface="Maiandra GD" panose="020E0502030308020204" pitchFamily="34" charset="0"/>
                <a:cs typeface="Calibri"/>
              </a:rPr>
              <a:t>the </a:t>
            </a:r>
            <a:r>
              <a:rPr lang="en-US" b="1" spc="-5" dirty="0">
                <a:latin typeface="Maiandra GD" panose="020E0502030308020204" pitchFamily="34" charset="0"/>
                <a:cs typeface="Calibri"/>
              </a:rPr>
              <a:t>size </a:t>
            </a:r>
            <a:r>
              <a:rPr lang="en-US" b="1" dirty="0">
                <a:latin typeface="Maiandra GD" panose="020E0502030308020204" pitchFamily="34" charset="0"/>
                <a:cs typeface="Calibri"/>
              </a:rPr>
              <a:t>of </a:t>
            </a:r>
            <a:r>
              <a:rPr lang="en-US" b="1" spc="-15" dirty="0">
                <a:latin typeface="Maiandra GD" panose="020E0502030308020204" pitchFamily="34" charset="0"/>
                <a:cs typeface="Calibri"/>
              </a:rPr>
              <a:t>electron</a:t>
            </a:r>
            <a:r>
              <a:rPr lang="en-US" b="1" spc="75" dirty="0">
                <a:latin typeface="Maiandra GD" panose="020E0502030308020204" pitchFamily="34" charset="0"/>
                <a:cs typeface="Calibri"/>
              </a:rPr>
              <a:t> </a:t>
            </a:r>
            <a:r>
              <a:rPr lang="en-US" b="1" spc="-10" dirty="0">
                <a:latin typeface="Maiandra GD" panose="020E0502030308020204" pitchFamily="34" charset="0"/>
                <a:cs typeface="Calibri"/>
              </a:rPr>
              <a:t>cloud.</a:t>
            </a:r>
            <a:endParaRPr lang="en-US" b="1" dirty="0">
              <a:latin typeface="Maiandra GD" panose="020E0502030308020204" pitchFamily="34" charset="0"/>
              <a:cs typeface="Calibri"/>
            </a:endParaRPr>
          </a:p>
          <a:p>
            <a:pPr marL="241300" marR="12065" indent="-228600">
              <a:lnSpc>
                <a:spcPct val="150200"/>
              </a:lnSpc>
              <a:spcBef>
                <a:spcPts val="980"/>
              </a:spcBef>
              <a:buFont typeface="Arial"/>
              <a:buChar char="•"/>
              <a:tabLst>
                <a:tab pos="240665" algn="l"/>
                <a:tab pos="241300" algn="l"/>
              </a:tabLst>
            </a:pPr>
            <a:r>
              <a:rPr lang="en-US" b="1" spc="15" dirty="0">
                <a:latin typeface="Maiandra GD" panose="020E0502030308020204" pitchFamily="34" charset="0"/>
                <a:cs typeface="Calibri"/>
              </a:rPr>
              <a:t>In </a:t>
            </a:r>
            <a:r>
              <a:rPr lang="en-US" b="1" spc="-5" dirty="0">
                <a:latin typeface="Maiandra GD" panose="020E0502030308020204" pitchFamily="34" charset="0"/>
                <a:cs typeface="Calibri"/>
              </a:rPr>
              <a:t>actinides </a:t>
            </a:r>
            <a:r>
              <a:rPr lang="en-US" b="1" spc="-15" dirty="0">
                <a:latin typeface="Maiandra GD" panose="020E0502030308020204" pitchFamily="34" charset="0"/>
                <a:cs typeface="Calibri"/>
              </a:rPr>
              <a:t>contraction </a:t>
            </a:r>
            <a:r>
              <a:rPr lang="en-US" b="1" spc="-5" dirty="0">
                <a:latin typeface="Maiandra GD" panose="020E0502030308020204" pitchFamily="34" charset="0"/>
                <a:cs typeface="Calibri"/>
              </a:rPr>
              <a:t>there </a:t>
            </a:r>
            <a:r>
              <a:rPr lang="en-US" b="1" dirty="0">
                <a:latin typeface="Maiandra GD" panose="020E0502030308020204" pitchFamily="34" charset="0"/>
                <a:cs typeface="Calibri"/>
              </a:rPr>
              <a:t>are </a:t>
            </a:r>
            <a:r>
              <a:rPr lang="en-US" b="1" spc="5" dirty="0">
                <a:latin typeface="Maiandra GD" panose="020E0502030308020204" pitchFamily="34" charset="0"/>
                <a:cs typeface="Calibri"/>
              </a:rPr>
              <a:t>bigger jumps </a:t>
            </a:r>
            <a:r>
              <a:rPr lang="en-US" b="1" dirty="0">
                <a:latin typeface="Maiandra GD" panose="020E0502030308020204" pitchFamily="34" charset="0"/>
                <a:cs typeface="Calibri"/>
              </a:rPr>
              <a:t>in </a:t>
            </a:r>
            <a:r>
              <a:rPr lang="en-US" b="1" spc="-15" dirty="0">
                <a:latin typeface="Maiandra GD" panose="020E0502030308020204" pitchFamily="34" charset="0"/>
                <a:cs typeface="Calibri"/>
              </a:rPr>
              <a:t>contraction </a:t>
            </a:r>
            <a:r>
              <a:rPr lang="en-US" b="1" spc="-10" dirty="0">
                <a:latin typeface="Maiandra GD" panose="020E0502030308020204" pitchFamily="34" charset="0"/>
                <a:cs typeface="Calibri"/>
              </a:rPr>
              <a:t>between </a:t>
            </a:r>
            <a:r>
              <a:rPr lang="en-US" b="1" spc="5" dirty="0">
                <a:latin typeface="Maiandra GD" panose="020E0502030308020204" pitchFamily="34" charset="0"/>
                <a:cs typeface="Calibri"/>
              </a:rPr>
              <a:t>the </a:t>
            </a:r>
            <a:r>
              <a:rPr lang="en-US" b="1" spc="-5" dirty="0">
                <a:latin typeface="Maiandra GD" panose="020E0502030308020204" pitchFamily="34" charset="0"/>
                <a:cs typeface="Calibri"/>
              </a:rPr>
              <a:t>consecutive </a:t>
            </a:r>
            <a:r>
              <a:rPr lang="en-US" b="1" spc="15" dirty="0">
                <a:latin typeface="Maiandra GD" panose="020E0502030308020204" pitchFamily="34" charset="0"/>
                <a:cs typeface="Calibri"/>
              </a:rPr>
              <a:t>elements </a:t>
            </a:r>
            <a:r>
              <a:rPr lang="en-US" b="1" spc="-60" dirty="0">
                <a:latin typeface="Maiandra GD" panose="020E0502030308020204" pitchFamily="34" charset="0"/>
                <a:cs typeface="Calibri"/>
              </a:rPr>
              <a:t>as  </a:t>
            </a:r>
            <a:r>
              <a:rPr lang="en-US" b="1" dirty="0">
                <a:latin typeface="Maiandra GD" panose="020E0502030308020204" pitchFamily="34" charset="0"/>
                <a:cs typeface="Calibri"/>
              </a:rPr>
              <a:t>compared </a:t>
            </a:r>
            <a:r>
              <a:rPr lang="en-US" b="1" spc="5" dirty="0">
                <a:latin typeface="Maiandra GD" panose="020E0502030308020204" pitchFamily="34" charset="0"/>
                <a:cs typeface="Calibri"/>
              </a:rPr>
              <a:t>to</a:t>
            </a:r>
            <a:r>
              <a:rPr lang="en-US" b="1" spc="-120" dirty="0">
                <a:latin typeface="Maiandra GD" panose="020E0502030308020204" pitchFamily="34" charset="0"/>
                <a:cs typeface="Calibri"/>
              </a:rPr>
              <a:t> </a:t>
            </a:r>
            <a:r>
              <a:rPr lang="en-US" b="1" dirty="0">
                <a:latin typeface="Maiandra GD" panose="020E0502030308020204" pitchFamily="34" charset="0"/>
                <a:cs typeface="Calibri"/>
              </a:rPr>
              <a:t>lanthanides.</a:t>
            </a:r>
          </a:p>
          <a:p>
            <a:pPr>
              <a:lnSpc>
                <a:spcPct val="100000"/>
              </a:lnSpc>
              <a:spcBef>
                <a:spcPts val="40"/>
              </a:spcBef>
              <a:buFont typeface="Arial"/>
              <a:buChar char="•"/>
            </a:pPr>
            <a:endParaRPr lang="en-US" sz="1600" b="1" dirty="0">
              <a:latin typeface="Maiandra GD" panose="020E0502030308020204" pitchFamily="34" charset="0"/>
              <a:cs typeface="Calibri"/>
            </a:endParaRPr>
          </a:p>
          <a:p>
            <a:pPr marL="241300" indent="-228600">
              <a:lnSpc>
                <a:spcPct val="100000"/>
              </a:lnSpc>
              <a:buFont typeface="Arial"/>
              <a:buChar char="•"/>
              <a:tabLst>
                <a:tab pos="240665" algn="l"/>
                <a:tab pos="241300" algn="l"/>
              </a:tabLst>
            </a:pPr>
            <a:r>
              <a:rPr lang="en-US" b="1" spc="5" dirty="0">
                <a:latin typeface="Maiandra GD" panose="020E0502030308020204" pitchFamily="34" charset="0"/>
                <a:cs typeface="Calibri"/>
              </a:rPr>
              <a:t>Lesser </a:t>
            </a:r>
            <a:r>
              <a:rPr lang="en-US" b="1" spc="-5" dirty="0">
                <a:latin typeface="Maiandra GD" panose="020E0502030308020204" pitchFamily="34" charset="0"/>
                <a:cs typeface="Calibri"/>
              </a:rPr>
              <a:t>shielding </a:t>
            </a:r>
            <a:r>
              <a:rPr lang="en-US" b="1" dirty="0">
                <a:latin typeface="Maiandra GD" panose="020E0502030308020204" pitchFamily="34" charset="0"/>
                <a:cs typeface="Calibri"/>
              </a:rPr>
              <a:t>of </a:t>
            </a:r>
            <a:r>
              <a:rPr lang="en-US" b="1" spc="20" dirty="0">
                <a:latin typeface="Maiandra GD" panose="020E0502030308020204" pitchFamily="34" charset="0"/>
                <a:cs typeface="Calibri"/>
              </a:rPr>
              <a:t>5f </a:t>
            </a:r>
            <a:r>
              <a:rPr lang="en-US" b="1" spc="-15" dirty="0">
                <a:latin typeface="Maiandra GD" panose="020E0502030308020204" pitchFamily="34" charset="0"/>
                <a:cs typeface="Calibri"/>
              </a:rPr>
              <a:t>electrons </a:t>
            </a:r>
            <a:r>
              <a:rPr lang="en-US" b="1" dirty="0">
                <a:latin typeface="Maiandra GD" panose="020E0502030308020204" pitchFamily="34" charset="0"/>
                <a:cs typeface="Calibri"/>
              </a:rPr>
              <a:t>compared </a:t>
            </a:r>
            <a:r>
              <a:rPr lang="en-US" b="1" spc="5" dirty="0">
                <a:latin typeface="Maiandra GD" panose="020E0502030308020204" pitchFamily="34" charset="0"/>
                <a:cs typeface="Calibri"/>
              </a:rPr>
              <a:t>to </a:t>
            </a:r>
            <a:r>
              <a:rPr lang="en-US" b="1" spc="20" dirty="0">
                <a:latin typeface="Maiandra GD" panose="020E0502030308020204" pitchFamily="34" charset="0"/>
                <a:cs typeface="Calibri"/>
              </a:rPr>
              <a:t>4f</a:t>
            </a:r>
            <a:r>
              <a:rPr lang="en-US" b="1" spc="-165" dirty="0">
                <a:latin typeface="Maiandra GD" panose="020E0502030308020204" pitchFamily="34" charset="0"/>
                <a:cs typeface="Calibri"/>
              </a:rPr>
              <a:t> </a:t>
            </a:r>
            <a:r>
              <a:rPr lang="en-US" b="1" spc="-10" dirty="0">
                <a:latin typeface="Maiandra GD" panose="020E0502030308020204" pitchFamily="34" charset="0"/>
                <a:cs typeface="Calibri"/>
              </a:rPr>
              <a:t>electrons.</a:t>
            </a:r>
            <a:endParaRPr lang="en-US" b="1" dirty="0">
              <a:latin typeface="Maiandra GD" panose="020E0502030308020204" pitchFamily="34" charset="0"/>
              <a:cs typeface="Calibri"/>
            </a:endParaRPr>
          </a:p>
        </p:txBody>
      </p:sp>
    </p:spTree>
    <p:extLst>
      <p:ext uri="{BB962C8B-B14F-4D97-AF65-F5344CB8AC3E}">
        <p14:creationId xmlns:p14="http://schemas.microsoft.com/office/powerpoint/2010/main" val="32034918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FC41982F-EBC7-4458-A1C5-EE75AF0A48CA}"/>
              </a:ext>
            </a:extLst>
          </p:cNvPr>
          <p:cNvSpPr/>
          <p:nvPr/>
        </p:nvSpPr>
        <p:spPr>
          <a:xfrm>
            <a:off x="358672" y="714198"/>
            <a:ext cx="11550320" cy="5404181"/>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1562107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499471-2BAC-416E-AEB5-7D7AEFD5C537}"/>
              </a:ext>
            </a:extLst>
          </p:cNvPr>
          <p:cNvSpPr/>
          <p:nvPr/>
        </p:nvSpPr>
        <p:spPr>
          <a:xfrm>
            <a:off x="241803" y="256037"/>
            <a:ext cx="2738955" cy="400110"/>
          </a:xfrm>
          <a:prstGeom prst="rect">
            <a:avLst/>
          </a:prstGeom>
        </p:spPr>
        <p:txBody>
          <a:bodyPr wrap="none">
            <a:spAutoFit/>
          </a:bodyPr>
          <a:lstStyle/>
          <a:p>
            <a:r>
              <a:rPr lang="en-IN" sz="2000" b="1" dirty="0">
                <a:solidFill>
                  <a:srgbClr val="EC7C30"/>
                </a:solidFill>
                <a:latin typeface="Maiandra GD" panose="020E0502030308020204" pitchFamily="34" charset="0"/>
              </a:rPr>
              <a:t>Variation </a:t>
            </a:r>
            <a:r>
              <a:rPr lang="en-IN" sz="2000" b="1" spc="35" dirty="0">
                <a:solidFill>
                  <a:srgbClr val="EC7C30"/>
                </a:solidFill>
                <a:latin typeface="Maiandra GD" panose="020E0502030308020204" pitchFamily="34" charset="0"/>
              </a:rPr>
              <a:t>in </a:t>
            </a:r>
            <a:r>
              <a:rPr lang="en-IN" sz="2000" b="1" spc="-370" dirty="0">
                <a:solidFill>
                  <a:srgbClr val="EC7C30"/>
                </a:solidFill>
                <a:latin typeface="Maiandra GD" panose="020E0502030308020204" pitchFamily="34" charset="0"/>
              </a:rPr>
              <a:t> </a:t>
            </a:r>
            <a:r>
              <a:rPr lang="en-IN" sz="2000" b="1" spc="15" dirty="0">
                <a:solidFill>
                  <a:srgbClr val="EC7C30"/>
                </a:solidFill>
                <a:latin typeface="Maiandra GD" panose="020E0502030308020204" pitchFamily="34" charset="0"/>
              </a:rPr>
              <a:t>properties</a:t>
            </a:r>
            <a:endParaRPr lang="en-IN" sz="2000" b="1" dirty="0">
              <a:latin typeface="Maiandra GD" panose="020E0502030308020204" pitchFamily="34" charset="0"/>
            </a:endParaRPr>
          </a:p>
        </p:txBody>
      </p:sp>
      <p:sp>
        <p:nvSpPr>
          <p:cNvPr id="3" name="Rectangle 2">
            <a:extLst>
              <a:ext uri="{FF2B5EF4-FFF2-40B4-BE49-F238E27FC236}">
                <a16:creationId xmlns:a16="http://schemas.microsoft.com/office/drawing/2014/main" id="{C9F04F81-C3A9-4A40-A31B-965CF80D1645}"/>
              </a:ext>
            </a:extLst>
          </p:cNvPr>
          <p:cNvSpPr/>
          <p:nvPr/>
        </p:nvSpPr>
        <p:spPr>
          <a:xfrm>
            <a:off x="241803" y="747903"/>
            <a:ext cx="11390873" cy="3901068"/>
          </a:xfrm>
          <a:prstGeom prst="rect">
            <a:avLst/>
          </a:prstGeom>
        </p:spPr>
        <p:txBody>
          <a:bodyPr wrap="square">
            <a:spAutoFit/>
          </a:bodyPr>
          <a:lstStyle/>
          <a:p>
            <a:pPr marL="317500" indent="-229235">
              <a:lnSpc>
                <a:spcPct val="100000"/>
              </a:lnSpc>
              <a:spcBef>
                <a:spcPts val="125"/>
              </a:spcBef>
              <a:buFont typeface="Arial"/>
              <a:buChar char="•"/>
              <a:tabLst>
                <a:tab pos="317500" algn="l"/>
                <a:tab pos="318135" algn="l"/>
              </a:tabLst>
            </a:pPr>
            <a:r>
              <a:rPr lang="en-US" b="1" spc="25" dirty="0">
                <a:latin typeface="Maiandra GD" panose="020E0502030308020204" pitchFamily="34" charset="0"/>
                <a:cs typeface="Calibri"/>
              </a:rPr>
              <a:t>M. </a:t>
            </a:r>
            <a:r>
              <a:rPr lang="en-US" b="1" spc="-120" dirty="0">
                <a:latin typeface="Maiandra GD" panose="020E0502030308020204" pitchFamily="34" charset="0"/>
                <a:cs typeface="Calibri"/>
              </a:rPr>
              <a:t>P. </a:t>
            </a:r>
            <a:r>
              <a:rPr lang="en-US" b="1" spc="-10" dirty="0">
                <a:latin typeface="Maiandra GD" panose="020E0502030308020204" pitchFamily="34" charset="0"/>
                <a:cs typeface="Calibri"/>
              </a:rPr>
              <a:t>and </a:t>
            </a:r>
            <a:r>
              <a:rPr lang="en-US" b="1" dirty="0">
                <a:latin typeface="Maiandra GD" panose="020E0502030308020204" pitchFamily="34" charset="0"/>
                <a:cs typeface="Calibri"/>
              </a:rPr>
              <a:t>B. </a:t>
            </a:r>
            <a:r>
              <a:rPr lang="en-US" b="1" spc="-120" dirty="0">
                <a:latin typeface="Maiandra GD" panose="020E0502030308020204" pitchFamily="34" charset="0"/>
                <a:cs typeface="Calibri"/>
              </a:rPr>
              <a:t>P. </a:t>
            </a:r>
            <a:r>
              <a:rPr lang="en-US" b="1" spc="10" dirty="0">
                <a:latin typeface="Maiandra GD" panose="020E0502030308020204" pitchFamily="34" charset="0"/>
                <a:cs typeface="Calibri"/>
              </a:rPr>
              <a:t>– </a:t>
            </a:r>
            <a:r>
              <a:rPr lang="en-US" b="1" spc="-10" dirty="0">
                <a:latin typeface="Maiandra GD" panose="020E0502030308020204" pitchFamily="34" charset="0"/>
                <a:cs typeface="Calibri"/>
              </a:rPr>
              <a:t>There </a:t>
            </a:r>
            <a:r>
              <a:rPr lang="en-US" b="1" dirty="0">
                <a:latin typeface="Maiandra GD" panose="020E0502030308020204" pitchFamily="34" charset="0"/>
                <a:cs typeface="Calibri"/>
              </a:rPr>
              <a:t>is no </a:t>
            </a:r>
            <a:r>
              <a:rPr lang="en-US" b="1" spc="-5" dirty="0">
                <a:latin typeface="Maiandra GD" panose="020E0502030308020204" pitchFamily="34" charset="0"/>
                <a:cs typeface="Calibri"/>
              </a:rPr>
              <a:t>regular </a:t>
            </a:r>
            <a:r>
              <a:rPr lang="en-US" b="1" spc="-10" dirty="0">
                <a:latin typeface="Maiandra GD" panose="020E0502030308020204" pitchFamily="34" charset="0"/>
                <a:cs typeface="Calibri"/>
              </a:rPr>
              <a:t>trend </a:t>
            </a:r>
            <a:r>
              <a:rPr lang="en-US" b="1" dirty="0">
                <a:latin typeface="Maiandra GD" panose="020E0502030308020204" pitchFamily="34" charset="0"/>
                <a:cs typeface="Calibri"/>
              </a:rPr>
              <a:t>in </a:t>
            </a:r>
            <a:r>
              <a:rPr lang="en-US" b="1" spc="5" dirty="0">
                <a:latin typeface="Maiandra GD" panose="020E0502030308020204" pitchFamily="34" charset="0"/>
                <a:cs typeface="Calibri"/>
              </a:rPr>
              <a:t>these</a:t>
            </a:r>
            <a:r>
              <a:rPr lang="en-US" b="1" spc="-140" dirty="0">
                <a:latin typeface="Maiandra GD" panose="020E0502030308020204" pitchFamily="34" charset="0"/>
                <a:cs typeface="Calibri"/>
              </a:rPr>
              <a:t> </a:t>
            </a:r>
            <a:r>
              <a:rPr lang="en-US" b="1" dirty="0">
                <a:latin typeface="Maiandra GD" panose="020E0502030308020204" pitchFamily="34" charset="0"/>
                <a:cs typeface="Calibri"/>
              </a:rPr>
              <a:t>values.</a:t>
            </a:r>
          </a:p>
          <a:p>
            <a:pPr>
              <a:lnSpc>
                <a:spcPct val="100000"/>
              </a:lnSpc>
              <a:spcBef>
                <a:spcPts val="45"/>
              </a:spcBef>
              <a:buFont typeface="Arial"/>
              <a:buChar char="•"/>
            </a:pPr>
            <a:endParaRPr lang="en-US" sz="1600" b="1" dirty="0">
              <a:latin typeface="Maiandra GD" panose="020E0502030308020204" pitchFamily="34" charset="0"/>
              <a:cs typeface="Calibri"/>
            </a:endParaRPr>
          </a:p>
          <a:p>
            <a:pPr marL="317500" indent="-229235">
              <a:lnSpc>
                <a:spcPct val="100000"/>
              </a:lnSpc>
              <a:buFont typeface="Arial"/>
              <a:buChar char="•"/>
              <a:tabLst>
                <a:tab pos="317500" algn="l"/>
                <a:tab pos="318135" algn="l"/>
              </a:tabLst>
            </a:pPr>
            <a:r>
              <a:rPr lang="en-US" b="1" spc="10" dirty="0">
                <a:latin typeface="Maiandra GD" panose="020E0502030308020204" pitchFamily="34" charset="0"/>
                <a:cs typeface="Calibri"/>
              </a:rPr>
              <a:t>Density </a:t>
            </a:r>
            <a:r>
              <a:rPr lang="en-US" b="1" spc="-5" dirty="0">
                <a:latin typeface="Maiandra GD" panose="020E0502030308020204" pitchFamily="34" charset="0"/>
                <a:cs typeface="Calibri"/>
              </a:rPr>
              <a:t>increases </a:t>
            </a:r>
            <a:r>
              <a:rPr lang="en-US" b="1" spc="-10" dirty="0">
                <a:latin typeface="Maiandra GD" panose="020E0502030308020204" pitchFamily="34" charset="0"/>
                <a:cs typeface="Calibri"/>
              </a:rPr>
              <a:t>from left </a:t>
            </a:r>
            <a:r>
              <a:rPr lang="en-US" b="1" spc="5" dirty="0">
                <a:latin typeface="Maiandra GD" panose="020E0502030308020204" pitchFamily="34" charset="0"/>
                <a:cs typeface="Calibri"/>
              </a:rPr>
              <a:t>to</a:t>
            </a:r>
            <a:r>
              <a:rPr lang="en-US" b="1" spc="-85" dirty="0">
                <a:latin typeface="Maiandra GD" panose="020E0502030308020204" pitchFamily="34" charset="0"/>
                <a:cs typeface="Calibri"/>
              </a:rPr>
              <a:t> </a:t>
            </a:r>
            <a:r>
              <a:rPr lang="en-US" b="1" spc="-5" dirty="0">
                <a:latin typeface="Maiandra GD" panose="020E0502030308020204" pitchFamily="34" charset="0"/>
                <a:cs typeface="Calibri"/>
              </a:rPr>
              <a:t>right.</a:t>
            </a:r>
            <a:endParaRPr lang="en-US" b="1" dirty="0">
              <a:latin typeface="Maiandra GD" panose="020E0502030308020204" pitchFamily="34" charset="0"/>
              <a:cs typeface="Calibri"/>
            </a:endParaRPr>
          </a:p>
          <a:p>
            <a:pPr marL="317500" marR="55880" indent="-229235">
              <a:lnSpc>
                <a:spcPct val="150200"/>
              </a:lnSpc>
              <a:spcBef>
                <a:spcPts val="1055"/>
              </a:spcBef>
              <a:buFont typeface="Arial"/>
              <a:buChar char="•"/>
              <a:tabLst>
                <a:tab pos="317500" algn="l"/>
                <a:tab pos="318135" algn="l"/>
                <a:tab pos="7981315" algn="l"/>
              </a:tabLst>
            </a:pPr>
            <a:r>
              <a:rPr lang="en-US" b="1" dirty="0">
                <a:latin typeface="Maiandra GD" panose="020E0502030308020204" pitchFamily="34" charset="0"/>
                <a:cs typeface="Calibri"/>
              </a:rPr>
              <a:t>Magnetic  </a:t>
            </a:r>
            <a:r>
              <a:rPr lang="en-US" b="1" spc="-5" dirty="0">
                <a:latin typeface="Maiandra GD" panose="020E0502030308020204" pitchFamily="34" charset="0"/>
                <a:cs typeface="Calibri"/>
              </a:rPr>
              <a:t>properties:  </a:t>
            </a:r>
            <a:r>
              <a:rPr lang="en-US" b="1" dirty="0">
                <a:latin typeface="Maiandra GD" panose="020E0502030308020204" pitchFamily="34" charset="0"/>
                <a:cs typeface="Calibri"/>
              </a:rPr>
              <a:t>Smaller  </a:t>
            </a:r>
            <a:r>
              <a:rPr lang="en-US" b="1" spc="5" dirty="0">
                <a:latin typeface="Maiandra GD" panose="020E0502030308020204" pitchFamily="34" charset="0"/>
                <a:cs typeface="Calibri"/>
              </a:rPr>
              <a:t>than  the  </a:t>
            </a:r>
            <a:r>
              <a:rPr lang="en-US" b="1" spc="-10" dirty="0">
                <a:latin typeface="Maiandra GD" panose="020E0502030308020204" pitchFamily="34" charset="0"/>
                <a:cs typeface="Calibri"/>
              </a:rPr>
              <a:t>theoretically </a:t>
            </a:r>
            <a:r>
              <a:rPr lang="en-US" b="1" spc="380" dirty="0">
                <a:latin typeface="Maiandra GD" panose="020E0502030308020204" pitchFamily="34" charset="0"/>
                <a:cs typeface="Calibri"/>
              </a:rPr>
              <a:t> </a:t>
            </a:r>
            <a:r>
              <a:rPr lang="en-US" b="1" spc="-10" dirty="0">
                <a:latin typeface="Maiandra GD" panose="020E0502030308020204" pitchFamily="34" charset="0"/>
                <a:cs typeface="Calibri"/>
              </a:rPr>
              <a:t>predicted </a:t>
            </a:r>
            <a:r>
              <a:rPr lang="en-US" b="1" spc="80" dirty="0">
                <a:latin typeface="Maiandra GD" panose="020E0502030308020204" pitchFamily="34" charset="0"/>
                <a:cs typeface="Calibri"/>
              </a:rPr>
              <a:t> </a:t>
            </a:r>
            <a:r>
              <a:rPr lang="en-US" b="1" spc="-5" dirty="0">
                <a:latin typeface="Maiandra GD" panose="020E0502030308020204" pitchFamily="34" charset="0"/>
                <a:cs typeface="Calibri"/>
              </a:rPr>
              <a:t>values </a:t>
            </a:r>
            <a:r>
              <a:rPr lang="en-US" b="1" dirty="0">
                <a:latin typeface="Maiandra GD" panose="020E0502030308020204" pitchFamily="34" charset="0"/>
                <a:cs typeface="Calibri"/>
              </a:rPr>
              <a:t>due </a:t>
            </a:r>
            <a:r>
              <a:rPr lang="en-US" b="1" spc="5" dirty="0">
                <a:latin typeface="Maiandra GD" panose="020E0502030308020204" pitchFamily="34" charset="0"/>
                <a:cs typeface="Calibri"/>
              </a:rPr>
              <a:t>to </a:t>
            </a:r>
            <a:r>
              <a:rPr lang="en-US" b="1" spc="-5" dirty="0">
                <a:latin typeface="Maiandra GD" panose="020E0502030308020204" pitchFamily="34" charset="0"/>
                <a:cs typeface="Calibri"/>
              </a:rPr>
              <a:t>quenching </a:t>
            </a:r>
            <a:r>
              <a:rPr lang="en-US" b="1" dirty="0">
                <a:latin typeface="Maiandra GD" panose="020E0502030308020204" pitchFamily="34" charset="0"/>
                <a:cs typeface="Calibri"/>
              </a:rPr>
              <a:t>of </a:t>
            </a:r>
            <a:r>
              <a:rPr lang="en-US" b="1" spc="-5" dirty="0">
                <a:latin typeface="Maiandra GD" panose="020E0502030308020204" pitchFamily="34" charset="0"/>
                <a:cs typeface="Calibri"/>
              </a:rPr>
              <a:t>orbital  </a:t>
            </a:r>
            <a:r>
              <a:rPr lang="en-US" b="1" spc="-15" dirty="0">
                <a:latin typeface="Maiandra GD" panose="020E0502030308020204" pitchFamily="34" charset="0"/>
                <a:cs typeface="Calibri"/>
              </a:rPr>
              <a:t>contraction.</a:t>
            </a:r>
            <a:endParaRPr lang="en-US" b="1" dirty="0">
              <a:latin typeface="Maiandra GD" panose="020E0502030308020204" pitchFamily="34" charset="0"/>
              <a:cs typeface="Calibri"/>
            </a:endParaRPr>
          </a:p>
          <a:p>
            <a:pPr>
              <a:lnSpc>
                <a:spcPct val="100000"/>
              </a:lnSpc>
              <a:spcBef>
                <a:spcPts val="45"/>
              </a:spcBef>
              <a:buFont typeface="Arial"/>
              <a:buChar char="•"/>
            </a:pPr>
            <a:endParaRPr lang="en-US" sz="1600" b="1" dirty="0">
              <a:latin typeface="Maiandra GD" panose="020E0502030308020204" pitchFamily="34" charset="0"/>
              <a:cs typeface="Calibri"/>
            </a:endParaRPr>
          </a:p>
          <a:p>
            <a:pPr marL="317500" indent="-229235">
              <a:lnSpc>
                <a:spcPct val="100000"/>
              </a:lnSpc>
              <a:buFont typeface="Arial"/>
              <a:buChar char="•"/>
              <a:tabLst>
                <a:tab pos="317500" algn="l"/>
                <a:tab pos="318135" algn="l"/>
              </a:tabLst>
            </a:pPr>
            <a:r>
              <a:rPr lang="en-US" b="1" spc="-5" dirty="0">
                <a:latin typeface="Maiandra GD" panose="020E0502030308020204" pitchFamily="34" charset="0"/>
                <a:cs typeface="Calibri"/>
              </a:rPr>
              <a:t>Reducing </a:t>
            </a:r>
            <a:r>
              <a:rPr lang="en-US" b="1" spc="15" dirty="0">
                <a:latin typeface="Maiandra GD" panose="020E0502030308020204" pitchFamily="34" charset="0"/>
                <a:cs typeface="Calibri"/>
              </a:rPr>
              <a:t>power </a:t>
            </a:r>
            <a:r>
              <a:rPr lang="en-US" b="1" spc="-5" dirty="0">
                <a:latin typeface="Maiandra GD" panose="020E0502030308020204" pitchFamily="34" charset="0"/>
                <a:cs typeface="Calibri"/>
              </a:rPr>
              <a:t>(</a:t>
            </a:r>
            <a:r>
              <a:rPr lang="en-US" b="1" spc="-5" dirty="0" err="1">
                <a:latin typeface="Maiandra GD" panose="020E0502030308020204" pitchFamily="34" charset="0"/>
                <a:cs typeface="Calibri"/>
              </a:rPr>
              <a:t>E</a:t>
            </a:r>
            <a:r>
              <a:rPr lang="en-US" sz="2000" b="1" spc="-7" baseline="24691" dirty="0" err="1">
                <a:latin typeface="Maiandra GD" panose="020E0502030308020204" pitchFamily="34" charset="0"/>
                <a:cs typeface="Calibri"/>
              </a:rPr>
              <a:t>o</a:t>
            </a:r>
            <a:r>
              <a:rPr lang="en-US" sz="2000" b="1" spc="-7" baseline="24691" dirty="0">
                <a:latin typeface="Maiandra GD" panose="020E0502030308020204" pitchFamily="34" charset="0"/>
                <a:cs typeface="Calibri"/>
              </a:rPr>
              <a:t> </a:t>
            </a:r>
            <a:r>
              <a:rPr lang="en-US" b="1" dirty="0">
                <a:latin typeface="Maiandra GD" panose="020E0502030308020204" pitchFamily="34" charset="0"/>
                <a:cs typeface="Calibri"/>
              </a:rPr>
              <a:t>values): </a:t>
            </a:r>
            <a:r>
              <a:rPr lang="en-US" b="1" spc="10" dirty="0">
                <a:latin typeface="Maiandra GD" panose="020E0502030308020204" pitchFamily="34" charset="0"/>
                <a:cs typeface="Calibri"/>
              </a:rPr>
              <a:t>All </a:t>
            </a:r>
            <a:r>
              <a:rPr lang="en-US" b="1" dirty="0">
                <a:latin typeface="Maiandra GD" panose="020E0502030308020204" pitchFamily="34" charset="0"/>
                <a:cs typeface="Calibri"/>
              </a:rPr>
              <a:t>of them </a:t>
            </a:r>
            <a:r>
              <a:rPr lang="en-US" b="1" spc="5" dirty="0">
                <a:latin typeface="Maiandra GD" panose="020E0502030308020204" pitchFamily="34" charset="0"/>
                <a:cs typeface="Calibri"/>
              </a:rPr>
              <a:t>have </a:t>
            </a:r>
            <a:r>
              <a:rPr lang="en-US" b="1" spc="-10" dirty="0">
                <a:latin typeface="Maiandra GD" panose="020E0502030308020204" pitchFamily="34" charset="0"/>
                <a:cs typeface="Calibri"/>
              </a:rPr>
              <a:t>relatively </a:t>
            </a:r>
            <a:r>
              <a:rPr lang="en-US" b="1" spc="5" dirty="0">
                <a:latin typeface="Maiandra GD" panose="020E0502030308020204" pitchFamily="34" charset="0"/>
                <a:cs typeface="Calibri"/>
              </a:rPr>
              <a:t>high </a:t>
            </a:r>
            <a:r>
              <a:rPr lang="en-US" b="1" spc="-5" dirty="0" err="1">
                <a:latin typeface="Maiandra GD" panose="020E0502030308020204" pitchFamily="34" charset="0"/>
                <a:cs typeface="Calibri"/>
              </a:rPr>
              <a:t>E</a:t>
            </a:r>
            <a:r>
              <a:rPr lang="en-US" sz="2000" b="1" spc="-7" baseline="24691" dirty="0" err="1">
                <a:latin typeface="Maiandra GD" panose="020E0502030308020204" pitchFamily="34" charset="0"/>
                <a:cs typeface="Calibri"/>
              </a:rPr>
              <a:t>o</a:t>
            </a:r>
            <a:r>
              <a:rPr lang="en-US" sz="2000" b="1" spc="-7" baseline="24691" dirty="0">
                <a:latin typeface="Maiandra GD" panose="020E0502030308020204" pitchFamily="34" charset="0"/>
                <a:cs typeface="Calibri"/>
              </a:rPr>
              <a:t> </a:t>
            </a:r>
            <a:r>
              <a:rPr lang="en-US" b="1" spc="-5" dirty="0">
                <a:latin typeface="Maiandra GD" panose="020E0502030308020204" pitchFamily="34" charset="0"/>
                <a:cs typeface="Calibri"/>
              </a:rPr>
              <a:t>values </a:t>
            </a:r>
            <a:r>
              <a:rPr lang="en-US" b="1" dirty="0">
                <a:latin typeface="Maiandra GD" panose="020E0502030308020204" pitchFamily="34" charset="0"/>
                <a:cs typeface="Calibri"/>
              </a:rPr>
              <a:t>(about </a:t>
            </a:r>
            <a:r>
              <a:rPr lang="en-US" b="1" spc="10" dirty="0">
                <a:latin typeface="Maiandra GD" panose="020E0502030308020204" pitchFamily="34" charset="0"/>
                <a:cs typeface="Calibri"/>
              </a:rPr>
              <a:t>2</a:t>
            </a:r>
            <a:r>
              <a:rPr lang="en-US" b="1" spc="-95" dirty="0">
                <a:latin typeface="Maiandra GD" panose="020E0502030308020204" pitchFamily="34" charset="0"/>
                <a:cs typeface="Calibri"/>
              </a:rPr>
              <a:t> </a:t>
            </a:r>
            <a:r>
              <a:rPr lang="en-US" b="1" dirty="0">
                <a:latin typeface="Maiandra GD" panose="020E0502030308020204" pitchFamily="34" charset="0"/>
                <a:cs typeface="Calibri"/>
              </a:rPr>
              <a:t>volts).</a:t>
            </a:r>
          </a:p>
          <a:p>
            <a:pPr marL="317500" marR="60960" indent="-229235">
              <a:lnSpc>
                <a:spcPct val="150200"/>
              </a:lnSpc>
              <a:spcBef>
                <a:spcPts val="975"/>
              </a:spcBef>
              <a:buFont typeface="Arial"/>
              <a:buChar char="•"/>
              <a:tabLst>
                <a:tab pos="317500" algn="l"/>
                <a:tab pos="318135" algn="l"/>
              </a:tabLst>
            </a:pPr>
            <a:r>
              <a:rPr lang="en-US" b="1" dirty="0">
                <a:latin typeface="Maiandra GD" panose="020E0502030308020204" pitchFamily="34" charset="0"/>
                <a:cs typeface="Calibri"/>
              </a:rPr>
              <a:t>Reactivity: </a:t>
            </a:r>
            <a:r>
              <a:rPr lang="en-US" b="1" spc="-35" dirty="0">
                <a:latin typeface="Maiandra GD" panose="020E0502030308020204" pitchFamily="34" charset="0"/>
                <a:cs typeface="Calibri"/>
              </a:rPr>
              <a:t>Very </a:t>
            </a:r>
            <a:r>
              <a:rPr lang="en-US" b="1" spc="-10" dirty="0">
                <a:latin typeface="Maiandra GD" panose="020E0502030308020204" pitchFamily="34" charset="0"/>
                <a:cs typeface="Calibri"/>
              </a:rPr>
              <a:t>reactive </a:t>
            </a:r>
            <a:r>
              <a:rPr lang="en-US" b="1" spc="10" dirty="0">
                <a:latin typeface="Maiandra GD" panose="020E0502030308020204" pitchFamily="34" charset="0"/>
                <a:cs typeface="Calibri"/>
              </a:rPr>
              <a:t>metals. </a:t>
            </a:r>
            <a:r>
              <a:rPr lang="en-US" b="1" spc="5" dirty="0">
                <a:latin typeface="Maiandra GD" panose="020E0502030308020204" pitchFamily="34" charset="0"/>
                <a:cs typeface="Calibri"/>
              </a:rPr>
              <a:t>The </a:t>
            </a:r>
            <a:r>
              <a:rPr lang="en-US" b="1" spc="-5" dirty="0">
                <a:latin typeface="Maiandra GD" panose="020E0502030308020204" pitchFamily="34" charset="0"/>
                <a:cs typeface="Calibri"/>
              </a:rPr>
              <a:t>reactions </a:t>
            </a:r>
            <a:r>
              <a:rPr lang="en-US" b="1" dirty="0">
                <a:latin typeface="Maiandra GD" panose="020E0502030308020204" pitchFamily="34" charset="0"/>
                <a:cs typeface="Calibri"/>
              </a:rPr>
              <a:t>of </a:t>
            </a:r>
            <a:r>
              <a:rPr lang="en-US" b="1" spc="5" dirty="0">
                <a:latin typeface="Maiandra GD" panose="020E0502030308020204" pitchFamily="34" charset="0"/>
                <a:cs typeface="Calibri"/>
              </a:rPr>
              <a:t>metals </a:t>
            </a:r>
            <a:r>
              <a:rPr lang="en-US" b="1" dirty="0">
                <a:latin typeface="Maiandra GD" panose="020E0502030308020204" pitchFamily="34" charset="0"/>
                <a:cs typeface="Calibri"/>
              </a:rPr>
              <a:t>with </a:t>
            </a:r>
            <a:r>
              <a:rPr lang="en-US" b="1" spc="-10" dirty="0">
                <a:latin typeface="Maiandra GD" panose="020E0502030308020204" pitchFamily="34" charset="0"/>
                <a:cs typeface="Calibri"/>
              </a:rPr>
              <a:t>oxygen, halogens </a:t>
            </a:r>
            <a:r>
              <a:rPr lang="en-US" b="1" spc="10" dirty="0">
                <a:latin typeface="Maiandra GD" panose="020E0502030308020204" pitchFamily="34" charset="0"/>
                <a:cs typeface="Calibri"/>
              </a:rPr>
              <a:t>and </a:t>
            </a:r>
            <a:r>
              <a:rPr lang="en-US" b="1" spc="-5" dirty="0">
                <a:latin typeface="Maiandra GD" panose="020E0502030308020204" pitchFamily="34" charset="0"/>
                <a:cs typeface="Calibri"/>
              </a:rPr>
              <a:t>acids </a:t>
            </a:r>
            <a:r>
              <a:rPr lang="en-US" b="1" dirty="0">
                <a:latin typeface="Maiandra GD" panose="020E0502030308020204" pitchFamily="34" charset="0"/>
                <a:cs typeface="Calibri"/>
              </a:rPr>
              <a:t>resemble  </a:t>
            </a:r>
            <a:r>
              <a:rPr lang="en-US" b="1" spc="5" dirty="0">
                <a:latin typeface="Maiandra GD" panose="020E0502030308020204" pitchFamily="34" charset="0"/>
                <a:cs typeface="Calibri"/>
              </a:rPr>
              <a:t>those </a:t>
            </a:r>
            <a:r>
              <a:rPr lang="en-US" b="1" dirty="0">
                <a:latin typeface="Maiandra GD" panose="020E0502030308020204" pitchFamily="34" charset="0"/>
                <a:cs typeface="Calibri"/>
              </a:rPr>
              <a:t>with</a:t>
            </a:r>
            <a:r>
              <a:rPr lang="en-US" b="1" spc="-70" dirty="0">
                <a:latin typeface="Maiandra GD" panose="020E0502030308020204" pitchFamily="34" charset="0"/>
                <a:cs typeface="Calibri"/>
              </a:rPr>
              <a:t> </a:t>
            </a:r>
            <a:r>
              <a:rPr lang="en-US" b="1" dirty="0">
                <a:latin typeface="Maiandra GD" panose="020E0502030308020204" pitchFamily="34" charset="0"/>
                <a:cs typeface="Calibri"/>
              </a:rPr>
              <a:t>lanthanides.</a:t>
            </a:r>
          </a:p>
          <a:p>
            <a:pPr>
              <a:lnSpc>
                <a:spcPct val="100000"/>
              </a:lnSpc>
              <a:buFont typeface="Arial"/>
              <a:buChar char="•"/>
            </a:pPr>
            <a:endParaRPr lang="en-US" b="1" dirty="0">
              <a:latin typeface="Maiandra GD" panose="020E0502030308020204" pitchFamily="34" charset="0"/>
              <a:cs typeface="Calibri"/>
            </a:endParaRPr>
          </a:p>
          <a:p>
            <a:pPr marL="317500" indent="-229235">
              <a:lnSpc>
                <a:spcPct val="100000"/>
              </a:lnSpc>
              <a:buFont typeface="Arial"/>
              <a:buChar char="•"/>
              <a:tabLst>
                <a:tab pos="317500" algn="l"/>
                <a:tab pos="318135" algn="l"/>
              </a:tabLst>
            </a:pPr>
            <a:r>
              <a:rPr lang="en-US" b="1" spc="25" dirty="0">
                <a:latin typeface="Maiandra GD" panose="020E0502030308020204" pitchFamily="34" charset="0"/>
                <a:cs typeface="Calibri"/>
              </a:rPr>
              <a:t>Colored </a:t>
            </a:r>
            <a:r>
              <a:rPr lang="en-US" b="1" spc="15" dirty="0">
                <a:latin typeface="Maiandra GD" panose="020E0502030308020204" pitchFamily="34" charset="0"/>
                <a:cs typeface="Calibri"/>
              </a:rPr>
              <a:t>ions: </a:t>
            </a:r>
            <a:r>
              <a:rPr lang="en-US" b="1" spc="-10" dirty="0">
                <a:latin typeface="Maiandra GD" panose="020E0502030308020204" pitchFamily="34" charset="0"/>
                <a:cs typeface="Calibri"/>
              </a:rPr>
              <a:t>Color </a:t>
            </a:r>
            <a:r>
              <a:rPr lang="en-US" b="1" spc="-5" dirty="0">
                <a:latin typeface="Maiandra GD" panose="020E0502030308020204" pitchFamily="34" charset="0"/>
                <a:cs typeface="Calibri"/>
              </a:rPr>
              <a:t>depends </a:t>
            </a:r>
            <a:r>
              <a:rPr lang="en-US" b="1" dirty="0">
                <a:latin typeface="Maiandra GD" panose="020E0502030308020204" pitchFamily="34" charset="0"/>
                <a:cs typeface="Calibri"/>
              </a:rPr>
              <a:t>upon </a:t>
            </a:r>
            <a:r>
              <a:rPr lang="en-US" b="1" spc="5" dirty="0">
                <a:latin typeface="Maiandra GD" panose="020E0502030308020204" pitchFamily="34" charset="0"/>
                <a:cs typeface="Calibri"/>
              </a:rPr>
              <a:t>the number </a:t>
            </a:r>
            <a:r>
              <a:rPr lang="en-US" b="1" dirty="0">
                <a:latin typeface="Maiandra GD" panose="020E0502030308020204" pitchFamily="34" charset="0"/>
                <a:cs typeface="Calibri"/>
              </a:rPr>
              <a:t>of </a:t>
            </a:r>
            <a:r>
              <a:rPr lang="en-US" b="1" spc="20" dirty="0">
                <a:latin typeface="Maiandra GD" panose="020E0502030308020204" pitchFamily="34" charset="0"/>
                <a:cs typeface="Calibri"/>
              </a:rPr>
              <a:t>5f</a:t>
            </a:r>
            <a:r>
              <a:rPr lang="en-US" b="1" spc="-335" dirty="0">
                <a:latin typeface="Maiandra GD" panose="020E0502030308020204" pitchFamily="34" charset="0"/>
                <a:cs typeface="Calibri"/>
              </a:rPr>
              <a:t> </a:t>
            </a:r>
            <a:r>
              <a:rPr lang="en-US" b="1" spc="-10" dirty="0">
                <a:latin typeface="Maiandra GD" panose="020E0502030308020204" pitchFamily="34" charset="0"/>
                <a:cs typeface="Calibri"/>
              </a:rPr>
              <a:t>electrons. Color </a:t>
            </a:r>
            <a:r>
              <a:rPr lang="en-US" b="1" spc="-5" dirty="0">
                <a:latin typeface="Maiandra GD" panose="020E0502030308020204" pitchFamily="34" charset="0"/>
                <a:cs typeface="Calibri"/>
              </a:rPr>
              <a:t>is exhibited </a:t>
            </a:r>
            <a:r>
              <a:rPr lang="en-US" b="1" dirty="0">
                <a:latin typeface="Maiandra GD" panose="020E0502030308020204" pitchFamily="34" charset="0"/>
                <a:cs typeface="Calibri"/>
              </a:rPr>
              <a:t>due </a:t>
            </a:r>
            <a:r>
              <a:rPr lang="en-US" b="1" spc="5" dirty="0">
                <a:latin typeface="Maiandra GD" panose="020E0502030308020204" pitchFamily="34" charset="0"/>
                <a:cs typeface="Calibri"/>
              </a:rPr>
              <a:t>to </a:t>
            </a:r>
            <a:r>
              <a:rPr lang="en-US" b="1" spc="-10" dirty="0">
                <a:latin typeface="Maiandra GD" panose="020E0502030308020204" pitchFamily="34" charset="0"/>
                <a:cs typeface="Calibri"/>
              </a:rPr>
              <a:t>f-f transition.</a:t>
            </a:r>
            <a:endParaRPr lang="en-US" b="1" dirty="0">
              <a:latin typeface="Maiandra GD" panose="020E0502030308020204" pitchFamily="34" charset="0"/>
              <a:cs typeface="Calibri"/>
            </a:endParaRPr>
          </a:p>
        </p:txBody>
      </p:sp>
    </p:spTree>
    <p:extLst>
      <p:ext uri="{BB962C8B-B14F-4D97-AF65-F5344CB8AC3E}">
        <p14:creationId xmlns:p14="http://schemas.microsoft.com/office/powerpoint/2010/main" val="6177291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82659C-9EBA-41E1-B37F-5742AF16D76D}"/>
              </a:ext>
            </a:extLst>
          </p:cNvPr>
          <p:cNvSpPr/>
          <p:nvPr/>
        </p:nvSpPr>
        <p:spPr>
          <a:xfrm>
            <a:off x="106837" y="240087"/>
            <a:ext cx="9643450" cy="461665"/>
          </a:xfrm>
          <a:prstGeom prst="rect">
            <a:avLst/>
          </a:prstGeom>
        </p:spPr>
        <p:txBody>
          <a:bodyPr wrap="square">
            <a:spAutoFit/>
          </a:bodyPr>
          <a:lstStyle/>
          <a:p>
            <a:r>
              <a:rPr lang="en-US" sz="2400" b="1" dirty="0">
                <a:solidFill>
                  <a:srgbClr val="006FC0"/>
                </a:solidFill>
                <a:effectLst>
                  <a:outerShdw blurRad="38100" dist="38100" dir="2700000" algn="tl">
                    <a:srgbClr val="000000">
                      <a:alpha val="43137"/>
                    </a:srgbClr>
                  </a:outerShdw>
                </a:effectLst>
                <a:latin typeface="Maiandra GD" panose="020E0502030308020204" pitchFamily="34" charset="0"/>
              </a:rPr>
              <a:t>Actinides</a:t>
            </a:r>
            <a:r>
              <a:rPr lang="en-US" sz="2400" b="1" spc="-130" dirty="0">
                <a:solidFill>
                  <a:srgbClr val="006FC0"/>
                </a:solidFill>
                <a:effectLst>
                  <a:outerShdw blurRad="38100" dist="38100" dir="2700000" algn="tl">
                    <a:srgbClr val="000000">
                      <a:alpha val="43137"/>
                    </a:srgbClr>
                  </a:outerShdw>
                </a:effectLst>
                <a:latin typeface="Maiandra GD" panose="020E0502030308020204" pitchFamily="34" charset="0"/>
              </a:rPr>
              <a:t> </a:t>
            </a:r>
            <a:r>
              <a:rPr lang="en-US" sz="2400" b="1" dirty="0">
                <a:solidFill>
                  <a:srgbClr val="006FC0"/>
                </a:solidFill>
                <a:effectLst>
                  <a:outerShdw blurRad="38100" dist="38100" dir="2700000" algn="tl">
                    <a:srgbClr val="000000">
                      <a:alpha val="43137"/>
                    </a:srgbClr>
                  </a:outerShdw>
                </a:effectLst>
                <a:latin typeface="Maiandra GD" panose="020E0502030308020204" pitchFamily="34" charset="0"/>
              </a:rPr>
              <a:t>have</a:t>
            </a:r>
            <a:r>
              <a:rPr lang="en-US" sz="2400" b="1" spc="-229" dirty="0">
                <a:solidFill>
                  <a:srgbClr val="006FC0"/>
                </a:solidFill>
                <a:effectLst>
                  <a:outerShdw blurRad="38100" dist="38100" dir="2700000" algn="tl">
                    <a:srgbClr val="000000">
                      <a:alpha val="43137"/>
                    </a:srgbClr>
                  </a:outerShdw>
                </a:effectLst>
                <a:latin typeface="Maiandra GD" panose="020E0502030308020204" pitchFamily="34" charset="0"/>
              </a:rPr>
              <a:t> </a:t>
            </a:r>
            <a:r>
              <a:rPr lang="en-US" sz="2400" b="1" spc="-5" dirty="0">
                <a:solidFill>
                  <a:srgbClr val="006FC0"/>
                </a:solidFill>
                <a:effectLst>
                  <a:outerShdw blurRad="38100" dist="38100" dir="2700000" algn="tl">
                    <a:srgbClr val="000000">
                      <a:alpha val="43137"/>
                    </a:srgbClr>
                  </a:outerShdw>
                </a:effectLst>
                <a:latin typeface="Maiandra GD" panose="020E0502030308020204" pitchFamily="34" charset="0"/>
              </a:rPr>
              <a:t>greater</a:t>
            </a:r>
            <a:r>
              <a:rPr lang="en-US" sz="2400" b="1" spc="-170" dirty="0">
                <a:solidFill>
                  <a:srgbClr val="006FC0"/>
                </a:solidFill>
                <a:effectLst>
                  <a:outerShdw blurRad="38100" dist="38100" dir="2700000" algn="tl">
                    <a:srgbClr val="000000">
                      <a:alpha val="43137"/>
                    </a:srgbClr>
                  </a:outerShdw>
                </a:effectLst>
                <a:latin typeface="Maiandra GD" panose="020E0502030308020204" pitchFamily="34" charset="0"/>
              </a:rPr>
              <a:t> </a:t>
            </a:r>
            <a:r>
              <a:rPr lang="en-US" sz="2400" b="1" dirty="0">
                <a:solidFill>
                  <a:srgbClr val="006FC0"/>
                </a:solidFill>
                <a:effectLst>
                  <a:outerShdw blurRad="38100" dist="38100" dir="2700000" algn="tl">
                    <a:srgbClr val="000000">
                      <a:alpha val="43137"/>
                    </a:srgbClr>
                  </a:outerShdw>
                </a:effectLst>
                <a:latin typeface="Maiandra GD" panose="020E0502030308020204" pitchFamily="34" charset="0"/>
              </a:rPr>
              <a:t>tendency</a:t>
            </a:r>
            <a:r>
              <a:rPr lang="en-US" sz="2400" b="1" spc="-250" dirty="0">
                <a:solidFill>
                  <a:srgbClr val="006FC0"/>
                </a:solidFill>
                <a:effectLst>
                  <a:outerShdw blurRad="38100" dist="38100" dir="2700000" algn="tl">
                    <a:srgbClr val="000000">
                      <a:alpha val="43137"/>
                    </a:srgbClr>
                  </a:outerShdw>
                </a:effectLst>
                <a:latin typeface="Maiandra GD" panose="020E0502030308020204" pitchFamily="34" charset="0"/>
              </a:rPr>
              <a:t> </a:t>
            </a:r>
            <a:r>
              <a:rPr lang="en-US" sz="2400" b="1" spc="50" dirty="0">
                <a:solidFill>
                  <a:srgbClr val="006FC0"/>
                </a:solidFill>
                <a:effectLst>
                  <a:outerShdw blurRad="38100" dist="38100" dir="2700000" algn="tl">
                    <a:srgbClr val="000000">
                      <a:alpha val="43137"/>
                    </a:srgbClr>
                  </a:outerShdw>
                </a:effectLst>
                <a:latin typeface="Maiandra GD" panose="020E0502030308020204" pitchFamily="34" charset="0"/>
              </a:rPr>
              <a:t>to</a:t>
            </a:r>
            <a:r>
              <a:rPr lang="en-US" sz="2400" b="1" spc="-145" dirty="0">
                <a:solidFill>
                  <a:srgbClr val="006FC0"/>
                </a:solidFill>
                <a:effectLst>
                  <a:outerShdw blurRad="38100" dist="38100" dir="2700000" algn="tl">
                    <a:srgbClr val="000000">
                      <a:alpha val="43137"/>
                    </a:srgbClr>
                  </a:outerShdw>
                </a:effectLst>
                <a:latin typeface="Maiandra GD" panose="020E0502030308020204" pitchFamily="34" charset="0"/>
              </a:rPr>
              <a:t> </a:t>
            </a:r>
            <a:r>
              <a:rPr lang="en-US" sz="2400" b="1" spc="10" dirty="0">
                <a:solidFill>
                  <a:srgbClr val="006FC0"/>
                </a:solidFill>
                <a:effectLst>
                  <a:outerShdw blurRad="38100" dist="38100" dir="2700000" algn="tl">
                    <a:srgbClr val="000000">
                      <a:alpha val="43137"/>
                    </a:srgbClr>
                  </a:outerShdw>
                </a:effectLst>
                <a:latin typeface="Maiandra GD" panose="020E0502030308020204" pitchFamily="34" charset="0"/>
              </a:rPr>
              <a:t>form</a:t>
            </a:r>
            <a:r>
              <a:rPr lang="en-US" sz="2400" b="1" spc="-200" dirty="0">
                <a:solidFill>
                  <a:srgbClr val="006FC0"/>
                </a:solidFill>
                <a:effectLst>
                  <a:outerShdw blurRad="38100" dist="38100" dir="2700000" algn="tl">
                    <a:srgbClr val="000000">
                      <a:alpha val="43137"/>
                    </a:srgbClr>
                  </a:outerShdw>
                </a:effectLst>
                <a:latin typeface="Maiandra GD" panose="020E0502030308020204" pitchFamily="34" charset="0"/>
              </a:rPr>
              <a:t> </a:t>
            </a:r>
            <a:r>
              <a:rPr lang="en-US" sz="2400" b="1" spc="-25" dirty="0">
                <a:solidFill>
                  <a:srgbClr val="006FC0"/>
                </a:solidFill>
                <a:effectLst>
                  <a:outerShdw blurRad="38100" dist="38100" dir="2700000" algn="tl">
                    <a:srgbClr val="000000">
                      <a:alpha val="43137"/>
                    </a:srgbClr>
                  </a:outerShdw>
                </a:effectLst>
                <a:latin typeface="Maiandra GD" panose="020E0502030308020204" pitchFamily="34" charset="0"/>
              </a:rPr>
              <a:t>complexes</a:t>
            </a:r>
            <a:r>
              <a:rPr lang="en-US" sz="2400" b="1" spc="-195" dirty="0">
                <a:solidFill>
                  <a:srgbClr val="006FC0"/>
                </a:solidFill>
                <a:effectLst>
                  <a:outerShdw blurRad="38100" dist="38100" dir="2700000" algn="tl">
                    <a:srgbClr val="000000">
                      <a:alpha val="43137"/>
                    </a:srgbClr>
                  </a:outerShdw>
                </a:effectLst>
                <a:latin typeface="Maiandra GD" panose="020E0502030308020204" pitchFamily="34" charset="0"/>
              </a:rPr>
              <a:t> </a:t>
            </a:r>
            <a:r>
              <a:rPr lang="en-US" sz="2400" b="1" spc="30" dirty="0">
                <a:solidFill>
                  <a:srgbClr val="006FC0"/>
                </a:solidFill>
                <a:effectLst>
                  <a:outerShdw blurRad="38100" dist="38100" dir="2700000" algn="tl">
                    <a:srgbClr val="000000">
                      <a:alpha val="43137"/>
                    </a:srgbClr>
                  </a:outerShdw>
                </a:effectLst>
                <a:latin typeface="Maiandra GD" panose="020E0502030308020204" pitchFamily="34" charset="0"/>
              </a:rPr>
              <a:t>than</a:t>
            </a:r>
            <a:r>
              <a:rPr lang="en-US" sz="2400" b="1" spc="-215" dirty="0">
                <a:solidFill>
                  <a:srgbClr val="006FC0"/>
                </a:solidFill>
                <a:effectLst>
                  <a:outerShdw blurRad="38100" dist="38100" dir="2700000" algn="tl">
                    <a:srgbClr val="000000">
                      <a:alpha val="43137"/>
                    </a:srgbClr>
                  </a:outerShdw>
                </a:effectLst>
                <a:latin typeface="Maiandra GD" panose="020E0502030308020204" pitchFamily="34" charset="0"/>
              </a:rPr>
              <a:t> </a:t>
            </a:r>
            <a:r>
              <a:rPr lang="en-US" sz="2400" b="1" spc="-5" dirty="0">
                <a:solidFill>
                  <a:srgbClr val="006FC0"/>
                </a:solidFill>
                <a:effectLst>
                  <a:outerShdw blurRad="38100" dist="38100" dir="2700000" algn="tl">
                    <a:srgbClr val="000000">
                      <a:alpha val="43137"/>
                    </a:srgbClr>
                  </a:outerShdw>
                </a:effectLst>
                <a:latin typeface="Maiandra GD" panose="020E0502030308020204" pitchFamily="34" charset="0"/>
              </a:rPr>
              <a:t>lanthanides</a:t>
            </a:r>
            <a:endParaRPr lang="en-IN" sz="2400" b="1" dirty="0">
              <a:effectLst>
                <a:outerShdw blurRad="38100" dist="38100" dir="2700000" algn="tl">
                  <a:srgbClr val="000000">
                    <a:alpha val="43137"/>
                  </a:srgbClr>
                </a:outerShdw>
              </a:effectLst>
              <a:latin typeface="Maiandra GD" panose="020E0502030308020204" pitchFamily="34" charset="0"/>
            </a:endParaRPr>
          </a:p>
        </p:txBody>
      </p:sp>
      <p:sp>
        <p:nvSpPr>
          <p:cNvPr id="3" name="Rectangle 2">
            <a:extLst>
              <a:ext uri="{FF2B5EF4-FFF2-40B4-BE49-F238E27FC236}">
                <a16:creationId xmlns:a16="http://schemas.microsoft.com/office/drawing/2014/main" id="{DE7CD2AB-6ECE-491A-816D-AC9CB2CD502B}"/>
              </a:ext>
            </a:extLst>
          </p:cNvPr>
          <p:cNvSpPr/>
          <p:nvPr/>
        </p:nvSpPr>
        <p:spPr>
          <a:xfrm>
            <a:off x="106838" y="862648"/>
            <a:ext cx="7834528" cy="4111895"/>
          </a:xfrm>
          <a:prstGeom prst="rect">
            <a:avLst/>
          </a:prstGeom>
        </p:spPr>
        <p:txBody>
          <a:bodyPr wrap="square">
            <a:spAutoFit/>
          </a:bodyPr>
          <a:lstStyle/>
          <a:p>
            <a:pPr marL="292100" marR="43815" indent="-228600">
              <a:lnSpc>
                <a:spcPct val="150200"/>
              </a:lnSpc>
              <a:spcBef>
                <a:spcPts val="95"/>
              </a:spcBef>
              <a:buFont typeface="Arial"/>
              <a:buChar char="•"/>
              <a:tabLst>
                <a:tab pos="291465" algn="l"/>
                <a:tab pos="292100" algn="l"/>
              </a:tabLst>
            </a:pPr>
            <a:r>
              <a:rPr lang="en-IN" b="1" spc="5" dirty="0">
                <a:latin typeface="Maiandra GD" panose="020E0502030308020204" pitchFamily="34" charset="0"/>
                <a:cs typeface="Calibri"/>
              </a:rPr>
              <a:t>Small and </a:t>
            </a:r>
            <a:r>
              <a:rPr lang="en-IN" b="1" dirty="0">
                <a:latin typeface="Maiandra GD" panose="020E0502030308020204" pitchFamily="34" charset="0"/>
                <a:cs typeface="Calibri"/>
              </a:rPr>
              <a:t>highly </a:t>
            </a:r>
            <a:r>
              <a:rPr lang="en-IN" b="1" spc="-5" dirty="0">
                <a:latin typeface="Maiandra GD" panose="020E0502030308020204" pitchFamily="34" charset="0"/>
                <a:cs typeface="Calibri"/>
              </a:rPr>
              <a:t>charged </a:t>
            </a:r>
            <a:r>
              <a:rPr lang="en-IN" b="1" spc="20" dirty="0">
                <a:latin typeface="Maiandra GD" panose="020E0502030308020204" pitchFamily="34" charset="0"/>
                <a:cs typeface="Calibri"/>
              </a:rPr>
              <a:t>M4+ </a:t>
            </a:r>
            <a:r>
              <a:rPr lang="en-IN" b="1" spc="-5" dirty="0">
                <a:latin typeface="Maiandra GD" panose="020E0502030308020204" pitchFamily="34" charset="0"/>
                <a:cs typeface="Calibri"/>
              </a:rPr>
              <a:t>ions </a:t>
            </a:r>
            <a:r>
              <a:rPr lang="en-IN" b="1" dirty="0">
                <a:latin typeface="Maiandra GD" panose="020E0502030308020204" pitchFamily="34" charset="0"/>
                <a:cs typeface="Calibri"/>
              </a:rPr>
              <a:t>exhibit </a:t>
            </a:r>
            <a:r>
              <a:rPr lang="en-IN" b="1" spc="-15" dirty="0">
                <a:latin typeface="Maiandra GD" panose="020E0502030308020204" pitchFamily="34" charset="0"/>
                <a:cs typeface="Calibri"/>
              </a:rPr>
              <a:t>greater </a:t>
            </a:r>
            <a:r>
              <a:rPr lang="en-IN" b="1" spc="-10" dirty="0">
                <a:latin typeface="Maiandra GD" panose="020E0502030308020204" pitchFamily="34" charset="0"/>
                <a:cs typeface="Calibri"/>
              </a:rPr>
              <a:t>tendency </a:t>
            </a:r>
            <a:r>
              <a:rPr lang="en-IN" b="1" spc="-5" dirty="0">
                <a:latin typeface="Maiandra GD" panose="020E0502030308020204" pitchFamily="34" charset="0"/>
                <a:cs typeface="Calibri"/>
              </a:rPr>
              <a:t>towards complex  </a:t>
            </a:r>
            <a:r>
              <a:rPr lang="en-IN" b="1" spc="-10" dirty="0">
                <a:latin typeface="Maiandra GD" panose="020E0502030308020204" pitchFamily="34" charset="0"/>
                <a:cs typeface="Calibri"/>
              </a:rPr>
              <a:t>formation, </a:t>
            </a:r>
            <a:r>
              <a:rPr lang="en-IN" b="1" spc="10" dirty="0">
                <a:latin typeface="Maiandra GD" panose="020E0502030308020204" pitchFamily="34" charset="0"/>
                <a:cs typeface="Calibri"/>
              </a:rPr>
              <a:t>e.g. </a:t>
            </a:r>
            <a:r>
              <a:rPr lang="en-IN" b="1" spc="15" dirty="0">
                <a:latin typeface="Maiandra GD" panose="020E0502030308020204" pitchFamily="34" charset="0"/>
                <a:cs typeface="Calibri"/>
              </a:rPr>
              <a:t>Pu4+ </a:t>
            </a:r>
            <a:r>
              <a:rPr lang="en-IN" b="1" spc="-15" dirty="0">
                <a:latin typeface="Maiandra GD" panose="020E0502030308020204" pitchFamily="34" charset="0"/>
                <a:cs typeface="Calibri"/>
              </a:rPr>
              <a:t>forms very </a:t>
            </a:r>
            <a:r>
              <a:rPr lang="en-IN" b="1" spc="5" dirty="0">
                <a:latin typeface="Maiandra GD" panose="020E0502030308020204" pitchFamily="34" charset="0"/>
                <a:cs typeface="Calibri"/>
              </a:rPr>
              <a:t>strong </a:t>
            </a:r>
            <a:r>
              <a:rPr lang="en-IN" b="1" dirty="0">
                <a:latin typeface="Maiandra GD" panose="020E0502030308020204" pitchFamily="34" charset="0"/>
                <a:cs typeface="Calibri"/>
              </a:rPr>
              <a:t>anion</a:t>
            </a:r>
            <a:r>
              <a:rPr lang="en-IN" b="1" spc="-145" dirty="0">
                <a:latin typeface="Maiandra GD" panose="020E0502030308020204" pitchFamily="34" charset="0"/>
                <a:cs typeface="Calibri"/>
              </a:rPr>
              <a:t> </a:t>
            </a:r>
            <a:r>
              <a:rPr lang="en-IN" b="1" spc="-5" dirty="0">
                <a:latin typeface="Maiandra GD" panose="020E0502030308020204" pitchFamily="34" charset="0"/>
                <a:cs typeface="Calibri"/>
              </a:rPr>
              <a:t>complexes.</a:t>
            </a:r>
            <a:endParaRPr lang="en-IN" b="1" dirty="0">
              <a:latin typeface="Maiandra GD" panose="020E0502030308020204" pitchFamily="34" charset="0"/>
              <a:cs typeface="Calibri"/>
            </a:endParaRPr>
          </a:p>
          <a:p>
            <a:pPr>
              <a:lnSpc>
                <a:spcPct val="100000"/>
              </a:lnSpc>
              <a:spcBef>
                <a:spcPts val="40"/>
              </a:spcBef>
              <a:buFont typeface="Arial"/>
              <a:buChar char="•"/>
            </a:pPr>
            <a:endParaRPr lang="en-IN" sz="1600" b="1" dirty="0">
              <a:latin typeface="Maiandra GD" panose="020E0502030308020204" pitchFamily="34" charset="0"/>
              <a:cs typeface="Calibri"/>
            </a:endParaRPr>
          </a:p>
          <a:p>
            <a:pPr marL="292100" indent="-228600">
              <a:lnSpc>
                <a:spcPct val="100000"/>
              </a:lnSpc>
              <a:buFont typeface="Arial"/>
              <a:buChar char="•"/>
              <a:tabLst>
                <a:tab pos="291465" algn="l"/>
                <a:tab pos="292100" algn="l"/>
              </a:tabLst>
            </a:pPr>
            <a:r>
              <a:rPr lang="en-IN" b="1" spc="15" dirty="0">
                <a:latin typeface="Maiandra GD" panose="020E0502030308020204" pitchFamily="34" charset="0"/>
                <a:cs typeface="Calibri"/>
              </a:rPr>
              <a:t>Most </a:t>
            </a:r>
            <a:r>
              <a:rPr lang="en-IN" b="1" spc="-5" dirty="0">
                <a:latin typeface="Maiandra GD" panose="020E0502030308020204" pitchFamily="34" charset="0"/>
                <a:cs typeface="Calibri"/>
              </a:rPr>
              <a:t>actinide halides </a:t>
            </a:r>
            <a:r>
              <a:rPr lang="en-IN" b="1" spc="-25" dirty="0">
                <a:latin typeface="Maiandra GD" panose="020E0502030308020204" pitchFamily="34" charset="0"/>
                <a:cs typeface="Calibri"/>
              </a:rPr>
              <a:t>form </a:t>
            </a:r>
            <a:r>
              <a:rPr lang="en-IN" b="1" dirty="0">
                <a:latin typeface="Maiandra GD" panose="020E0502030308020204" pitchFamily="34" charset="0"/>
                <a:cs typeface="Calibri"/>
              </a:rPr>
              <a:t>adducts with alkali </a:t>
            </a:r>
            <a:r>
              <a:rPr lang="en-IN" b="1" spc="10" dirty="0">
                <a:latin typeface="Maiandra GD" panose="020E0502030308020204" pitchFamily="34" charset="0"/>
                <a:cs typeface="Calibri"/>
              </a:rPr>
              <a:t>metal </a:t>
            </a:r>
            <a:r>
              <a:rPr lang="en-IN" b="1" dirty="0">
                <a:latin typeface="Maiandra GD" panose="020E0502030308020204" pitchFamily="34" charset="0"/>
                <a:cs typeface="Calibri"/>
              </a:rPr>
              <a:t>halides. </a:t>
            </a:r>
            <a:r>
              <a:rPr lang="en-IN" b="1" spc="-5" dirty="0">
                <a:latin typeface="Maiandra GD" panose="020E0502030308020204" pitchFamily="34" charset="0"/>
                <a:cs typeface="Calibri"/>
              </a:rPr>
              <a:t>ThCl4 </a:t>
            </a:r>
            <a:r>
              <a:rPr lang="en-IN" b="1" spc="-15" dirty="0">
                <a:latin typeface="Maiandra GD" panose="020E0502030308020204" pitchFamily="34" charset="0"/>
                <a:cs typeface="Calibri"/>
              </a:rPr>
              <a:t>forms</a:t>
            </a:r>
            <a:r>
              <a:rPr lang="en-IN" b="1" spc="150" dirty="0">
                <a:latin typeface="Maiandra GD" panose="020E0502030308020204" pitchFamily="34" charset="0"/>
                <a:cs typeface="Calibri"/>
              </a:rPr>
              <a:t> </a:t>
            </a:r>
            <a:r>
              <a:rPr lang="en-IN" b="1" spc="5" dirty="0">
                <a:latin typeface="Maiandra GD" panose="020E0502030308020204" pitchFamily="34" charset="0"/>
                <a:cs typeface="Calibri"/>
              </a:rPr>
              <a:t>the</a:t>
            </a:r>
            <a:r>
              <a:rPr lang="en-IN" b="1" dirty="0">
                <a:latin typeface="Maiandra GD" panose="020E0502030308020204" pitchFamily="34" charset="0"/>
                <a:cs typeface="Calibri"/>
              </a:rPr>
              <a:t> </a:t>
            </a:r>
            <a:r>
              <a:rPr lang="en-IN" b="1" spc="-10" dirty="0">
                <a:latin typeface="Maiandra GD" panose="020E0502030308020204" pitchFamily="34" charset="0"/>
                <a:cs typeface="Calibri"/>
              </a:rPr>
              <a:t>complexes </a:t>
            </a:r>
            <a:r>
              <a:rPr lang="en-IN" b="1" dirty="0">
                <a:latin typeface="Maiandra GD" panose="020E0502030308020204" pitchFamily="34" charset="0"/>
                <a:cs typeface="Calibri"/>
              </a:rPr>
              <a:t>MThCl5, </a:t>
            </a:r>
            <a:r>
              <a:rPr lang="en-IN" b="1" spc="5" dirty="0">
                <a:latin typeface="Maiandra GD" panose="020E0502030308020204" pitchFamily="34" charset="0"/>
                <a:cs typeface="Calibri"/>
              </a:rPr>
              <a:t>M2ThCl6,</a:t>
            </a:r>
            <a:r>
              <a:rPr lang="en-IN" b="1" spc="-170" dirty="0">
                <a:latin typeface="Maiandra GD" panose="020E0502030308020204" pitchFamily="34" charset="0"/>
                <a:cs typeface="Calibri"/>
              </a:rPr>
              <a:t> </a:t>
            </a:r>
            <a:r>
              <a:rPr lang="en-IN" b="1" spc="5" dirty="0">
                <a:latin typeface="Maiandra GD" panose="020E0502030308020204" pitchFamily="34" charset="0"/>
                <a:cs typeface="Calibri"/>
              </a:rPr>
              <a:t>M3ThCl7.</a:t>
            </a:r>
            <a:endParaRPr lang="en-IN" b="1" dirty="0">
              <a:latin typeface="Maiandra GD" panose="020E0502030308020204" pitchFamily="34" charset="0"/>
              <a:cs typeface="Calibri"/>
            </a:endParaRPr>
          </a:p>
          <a:p>
            <a:pPr>
              <a:lnSpc>
                <a:spcPct val="100000"/>
              </a:lnSpc>
            </a:pPr>
            <a:endParaRPr lang="en-IN" b="1" dirty="0">
              <a:latin typeface="Maiandra GD" panose="020E0502030308020204" pitchFamily="34" charset="0"/>
              <a:cs typeface="Calibri"/>
            </a:endParaRPr>
          </a:p>
          <a:p>
            <a:pPr marL="292100" indent="-228600">
              <a:lnSpc>
                <a:spcPct val="100000"/>
              </a:lnSpc>
              <a:buFont typeface="Arial"/>
              <a:buChar char="•"/>
              <a:tabLst>
                <a:tab pos="291465" algn="l"/>
                <a:tab pos="292100" algn="l"/>
              </a:tabLst>
            </a:pPr>
            <a:r>
              <a:rPr lang="en-IN" b="1" spc="5" dirty="0">
                <a:latin typeface="Maiandra GD" panose="020E0502030308020204" pitchFamily="34" charset="0"/>
                <a:cs typeface="Calibri"/>
              </a:rPr>
              <a:t>With </a:t>
            </a:r>
            <a:r>
              <a:rPr lang="en-IN" b="1" spc="-10" dirty="0">
                <a:latin typeface="Maiandra GD" panose="020E0502030308020204" pitchFamily="34" charset="0"/>
                <a:cs typeface="Calibri"/>
              </a:rPr>
              <a:t>pyridine, </a:t>
            </a:r>
            <a:r>
              <a:rPr lang="en-IN" b="1" spc="-5" dirty="0">
                <a:latin typeface="Maiandra GD" panose="020E0502030308020204" pitchFamily="34" charset="0"/>
                <a:cs typeface="Calibri"/>
              </a:rPr>
              <a:t>ThCl4 </a:t>
            </a:r>
            <a:r>
              <a:rPr lang="en-IN" b="1" spc="10" dirty="0">
                <a:latin typeface="Maiandra GD" panose="020E0502030308020204" pitchFamily="34" charset="0"/>
                <a:cs typeface="Calibri"/>
              </a:rPr>
              <a:t>as </a:t>
            </a:r>
            <a:r>
              <a:rPr lang="en-IN" b="1" spc="-10" dirty="0">
                <a:latin typeface="Maiandra GD" panose="020E0502030308020204" pitchFamily="34" charset="0"/>
                <a:cs typeface="Calibri"/>
              </a:rPr>
              <a:t>well </a:t>
            </a:r>
            <a:r>
              <a:rPr lang="en-IN" b="1" spc="10" dirty="0">
                <a:latin typeface="Maiandra GD" panose="020E0502030308020204" pitchFamily="34" charset="0"/>
                <a:cs typeface="Calibri"/>
              </a:rPr>
              <a:t>as </a:t>
            </a:r>
            <a:r>
              <a:rPr lang="en-IN" b="1" spc="5" dirty="0">
                <a:latin typeface="Maiandra GD" panose="020E0502030308020204" pitchFamily="34" charset="0"/>
                <a:cs typeface="Calibri"/>
              </a:rPr>
              <a:t>ThBr4 </a:t>
            </a:r>
            <a:r>
              <a:rPr lang="en-IN" b="1" spc="-25" dirty="0">
                <a:latin typeface="Maiandra GD" panose="020E0502030308020204" pitchFamily="34" charset="0"/>
                <a:cs typeface="Calibri"/>
              </a:rPr>
              <a:t>form </a:t>
            </a:r>
            <a:r>
              <a:rPr lang="en-IN" b="1" spc="-5" dirty="0" err="1">
                <a:latin typeface="Maiandra GD" panose="020E0502030308020204" pitchFamily="34" charset="0"/>
                <a:cs typeface="Calibri"/>
              </a:rPr>
              <a:t>monopyridine</a:t>
            </a:r>
            <a:r>
              <a:rPr lang="en-IN" b="1" spc="20" dirty="0">
                <a:latin typeface="Maiandra GD" panose="020E0502030308020204" pitchFamily="34" charset="0"/>
                <a:cs typeface="Calibri"/>
              </a:rPr>
              <a:t> </a:t>
            </a:r>
            <a:r>
              <a:rPr lang="en-IN" b="1" spc="-5" dirty="0">
                <a:latin typeface="Maiandra GD" panose="020E0502030308020204" pitchFamily="34" charset="0"/>
                <a:cs typeface="Calibri"/>
              </a:rPr>
              <a:t>complexes.</a:t>
            </a:r>
            <a:endParaRPr lang="en-IN" b="1" dirty="0">
              <a:latin typeface="Maiandra GD" panose="020E0502030308020204" pitchFamily="34" charset="0"/>
              <a:cs typeface="Calibri"/>
            </a:endParaRPr>
          </a:p>
          <a:p>
            <a:pPr marL="292100" marR="43180" indent="-228600">
              <a:lnSpc>
                <a:spcPct val="150200"/>
              </a:lnSpc>
              <a:spcBef>
                <a:spcPts val="980"/>
              </a:spcBef>
              <a:buFont typeface="Arial"/>
              <a:buChar char="•"/>
              <a:tabLst>
                <a:tab pos="291465" algn="l"/>
                <a:tab pos="292100" algn="l"/>
              </a:tabLst>
            </a:pPr>
            <a:r>
              <a:rPr lang="en-IN" b="1" spc="20" dirty="0">
                <a:latin typeface="Maiandra GD" panose="020E0502030308020204" pitchFamily="34" charset="0"/>
                <a:cs typeface="Calibri"/>
              </a:rPr>
              <a:t>Also </a:t>
            </a:r>
            <a:r>
              <a:rPr lang="en-IN" b="1" spc="-25" dirty="0">
                <a:latin typeface="Maiandra GD" panose="020E0502030308020204" pitchFamily="34" charset="0"/>
                <a:cs typeface="Calibri"/>
              </a:rPr>
              <a:t>form </a:t>
            </a:r>
            <a:r>
              <a:rPr lang="en-IN" b="1" spc="-10" dirty="0">
                <a:latin typeface="Maiandra GD" panose="020E0502030308020204" pitchFamily="34" charset="0"/>
                <a:cs typeface="Calibri"/>
              </a:rPr>
              <a:t>complexes </a:t>
            </a:r>
            <a:r>
              <a:rPr lang="en-IN" b="1" dirty="0">
                <a:latin typeface="Maiandra GD" panose="020E0502030308020204" pitchFamily="34" charset="0"/>
                <a:cs typeface="Calibri"/>
              </a:rPr>
              <a:t>with </a:t>
            </a:r>
            <a:r>
              <a:rPr lang="en-IN" b="1" spc="-10" dirty="0">
                <a:latin typeface="Maiandra GD" panose="020E0502030308020204" pitchFamily="34" charset="0"/>
                <a:cs typeface="Calibri"/>
              </a:rPr>
              <a:t>acetylacetone, </a:t>
            </a:r>
            <a:r>
              <a:rPr lang="en-IN" b="1" spc="-10" dirty="0" err="1">
                <a:latin typeface="Maiandra GD" panose="020E0502030308020204" pitchFamily="34" charset="0"/>
                <a:cs typeface="Calibri"/>
              </a:rPr>
              <a:t>oxine</a:t>
            </a:r>
            <a:r>
              <a:rPr lang="en-IN" b="1" spc="-10" dirty="0">
                <a:latin typeface="Maiandra GD" panose="020E0502030308020204" pitchFamily="34" charset="0"/>
                <a:cs typeface="Calibri"/>
              </a:rPr>
              <a:t> (8-hydroxyquinoline), </a:t>
            </a:r>
            <a:r>
              <a:rPr lang="en-IN" b="1" spc="-30" dirty="0">
                <a:latin typeface="Maiandra GD" panose="020E0502030308020204" pitchFamily="34" charset="0"/>
                <a:cs typeface="Calibri"/>
              </a:rPr>
              <a:t>EDTA,  </a:t>
            </a:r>
            <a:r>
              <a:rPr lang="en-IN" b="1" spc="5" dirty="0">
                <a:latin typeface="Maiandra GD" panose="020E0502030308020204" pitchFamily="34" charset="0"/>
                <a:cs typeface="Calibri"/>
              </a:rPr>
              <a:t>such </a:t>
            </a:r>
            <a:r>
              <a:rPr lang="en-IN" b="1" spc="10" dirty="0">
                <a:latin typeface="Maiandra GD" panose="020E0502030308020204" pitchFamily="34" charset="0"/>
                <a:cs typeface="Calibri"/>
              </a:rPr>
              <a:t>as </a:t>
            </a:r>
            <a:r>
              <a:rPr lang="en-IN" b="1" spc="-5" dirty="0" err="1">
                <a:latin typeface="Maiandra GD" panose="020E0502030308020204" pitchFamily="34" charset="0"/>
                <a:cs typeface="Calibri"/>
              </a:rPr>
              <a:t>tetrakiss</a:t>
            </a:r>
            <a:r>
              <a:rPr lang="en-IN" b="1" spc="-5" dirty="0">
                <a:latin typeface="Maiandra GD" panose="020E0502030308020204" pitchFamily="34" charset="0"/>
                <a:cs typeface="Calibri"/>
              </a:rPr>
              <a:t>-(</a:t>
            </a:r>
            <a:r>
              <a:rPr lang="en-IN" b="1" spc="-5" dirty="0" err="1">
                <a:latin typeface="Maiandra GD" panose="020E0502030308020204" pitchFamily="34" charset="0"/>
                <a:cs typeface="Calibri"/>
              </a:rPr>
              <a:t>acetylacetonato</a:t>
            </a:r>
            <a:r>
              <a:rPr lang="en-IN" b="1" spc="-5" dirty="0">
                <a:latin typeface="Maiandra GD" panose="020E0502030308020204" pitchFamily="34" charset="0"/>
                <a:cs typeface="Calibri"/>
              </a:rPr>
              <a:t>)thorium, Th(</a:t>
            </a:r>
            <a:r>
              <a:rPr lang="en-IN" b="1" spc="-5" dirty="0" err="1">
                <a:latin typeface="Maiandra GD" panose="020E0502030308020204" pitchFamily="34" charset="0"/>
                <a:cs typeface="Calibri"/>
              </a:rPr>
              <a:t>acac</a:t>
            </a:r>
            <a:r>
              <a:rPr lang="en-IN" b="1" spc="-5" dirty="0">
                <a:latin typeface="Maiandra GD" panose="020E0502030308020204" pitchFamily="34" charset="0"/>
                <a:cs typeface="Calibri"/>
              </a:rPr>
              <a:t>)4</a:t>
            </a:r>
            <a:r>
              <a:rPr lang="en-IN" b="1" spc="-35" dirty="0">
                <a:latin typeface="Maiandra GD" panose="020E0502030308020204" pitchFamily="34" charset="0"/>
                <a:cs typeface="Calibri"/>
              </a:rPr>
              <a:t> </a:t>
            </a:r>
            <a:r>
              <a:rPr lang="en-IN" b="1" spc="-10" dirty="0">
                <a:latin typeface="Maiandra GD" panose="020E0502030308020204" pitchFamily="34" charset="0"/>
                <a:cs typeface="Calibri"/>
              </a:rPr>
              <a:t>etc.</a:t>
            </a:r>
            <a:endParaRPr lang="en-IN" b="1" dirty="0">
              <a:latin typeface="Maiandra GD" panose="020E0502030308020204" pitchFamily="34" charset="0"/>
              <a:cs typeface="Calibri"/>
            </a:endParaRPr>
          </a:p>
          <a:p>
            <a:pPr>
              <a:lnSpc>
                <a:spcPct val="100000"/>
              </a:lnSpc>
              <a:spcBef>
                <a:spcPts val="45"/>
              </a:spcBef>
              <a:buFont typeface="Arial"/>
              <a:buChar char="•"/>
            </a:pPr>
            <a:endParaRPr lang="en-IN" sz="1600" b="1" dirty="0">
              <a:latin typeface="Maiandra GD" panose="020E0502030308020204" pitchFamily="34" charset="0"/>
              <a:cs typeface="Calibri"/>
            </a:endParaRPr>
          </a:p>
          <a:p>
            <a:pPr marL="292100" indent="-228600">
              <a:lnSpc>
                <a:spcPts val="894"/>
              </a:lnSpc>
              <a:buFont typeface="Arial"/>
              <a:buChar char="•"/>
              <a:tabLst>
                <a:tab pos="291465" algn="l"/>
                <a:tab pos="292100" algn="l"/>
                <a:tab pos="977900" algn="l"/>
              </a:tabLst>
            </a:pPr>
            <a:r>
              <a:rPr lang="en-IN" b="1" spc="5" dirty="0">
                <a:latin typeface="Maiandra GD" panose="020E0502030308020204" pitchFamily="34" charset="0"/>
                <a:cs typeface="Calibri"/>
              </a:rPr>
              <a:t>UO</a:t>
            </a:r>
            <a:r>
              <a:rPr lang="en-IN" sz="2000" b="1" spc="7" baseline="-18518" dirty="0">
                <a:latin typeface="Maiandra GD" panose="020E0502030308020204" pitchFamily="34" charset="0"/>
                <a:cs typeface="Calibri"/>
              </a:rPr>
              <a:t>2	</a:t>
            </a:r>
            <a:r>
              <a:rPr lang="en-IN" b="1" spc="-15" dirty="0">
                <a:latin typeface="Maiandra GD" panose="020E0502030308020204" pitchFamily="34" charset="0"/>
                <a:cs typeface="Calibri"/>
              </a:rPr>
              <a:t>forms </a:t>
            </a:r>
            <a:r>
              <a:rPr lang="en-IN" b="1" spc="-20" dirty="0">
                <a:latin typeface="Maiandra GD" panose="020E0502030308020204" pitchFamily="34" charset="0"/>
                <a:cs typeface="Calibri"/>
              </a:rPr>
              <a:t>rather </a:t>
            </a:r>
            <a:r>
              <a:rPr lang="en-IN" b="1" spc="5" dirty="0">
                <a:latin typeface="Maiandra GD" panose="020E0502030308020204" pitchFamily="34" charset="0"/>
                <a:cs typeface="Calibri"/>
              </a:rPr>
              <a:t>unstable </a:t>
            </a:r>
            <a:r>
              <a:rPr lang="en-IN" b="1" spc="-5" dirty="0">
                <a:latin typeface="Maiandra GD" panose="020E0502030308020204" pitchFamily="34" charset="0"/>
                <a:cs typeface="Calibri"/>
              </a:rPr>
              <a:t>complex </a:t>
            </a:r>
            <a:r>
              <a:rPr lang="en-IN" b="1" dirty="0">
                <a:latin typeface="Maiandra GD" panose="020E0502030308020204" pitchFamily="34" charset="0"/>
                <a:cs typeface="Calibri"/>
              </a:rPr>
              <a:t>with</a:t>
            </a:r>
            <a:r>
              <a:rPr lang="en-IN" b="1" u="heavy" dirty="0">
                <a:uFill>
                  <a:solidFill>
                    <a:srgbClr val="FF0000"/>
                  </a:solidFill>
                </a:uFill>
                <a:latin typeface="Maiandra GD" panose="020E0502030308020204" pitchFamily="34" charset="0"/>
                <a:cs typeface="Calibri"/>
              </a:rPr>
              <a:t> </a:t>
            </a:r>
            <a:r>
              <a:rPr lang="en-IN" b="1" u="heavy" spc="-25" dirty="0">
                <a:uFill>
                  <a:solidFill>
                    <a:srgbClr val="FF0000"/>
                  </a:solidFill>
                </a:uFill>
                <a:latin typeface="Maiandra GD" panose="020E0502030308020204" pitchFamily="34" charset="0"/>
                <a:cs typeface="Calibri"/>
              </a:rPr>
              <a:t>EDTA </a:t>
            </a:r>
            <a:r>
              <a:rPr lang="en-IN" b="1" u="heavy" spc="10" dirty="0">
                <a:uFill>
                  <a:solidFill>
                    <a:srgbClr val="FF0000"/>
                  </a:solidFill>
                </a:uFill>
                <a:latin typeface="Maiandra GD" panose="020E0502030308020204" pitchFamily="34" charset="0"/>
                <a:cs typeface="Calibri"/>
              </a:rPr>
              <a:t>as</a:t>
            </a:r>
            <a:r>
              <a:rPr lang="en-IN" b="1" spc="10" dirty="0">
                <a:latin typeface="Maiandra GD" panose="020E0502030308020204" pitchFamily="34" charset="0"/>
                <a:cs typeface="Calibri"/>
              </a:rPr>
              <a:t> </a:t>
            </a:r>
            <a:r>
              <a:rPr lang="en-IN" b="1" dirty="0">
                <a:latin typeface="Maiandra GD" panose="020E0502030308020204" pitchFamily="34" charset="0"/>
                <a:cs typeface="Calibri"/>
              </a:rPr>
              <a:t>compared </a:t>
            </a:r>
            <a:r>
              <a:rPr lang="en-IN" b="1" spc="5" dirty="0">
                <a:latin typeface="Maiandra GD" panose="020E0502030308020204" pitchFamily="34" charset="0"/>
                <a:cs typeface="Calibri"/>
              </a:rPr>
              <a:t>to</a:t>
            </a:r>
            <a:r>
              <a:rPr lang="en-IN" b="1" spc="-250" dirty="0">
                <a:latin typeface="Maiandra GD" panose="020E0502030308020204" pitchFamily="34" charset="0"/>
                <a:cs typeface="Calibri"/>
              </a:rPr>
              <a:t> </a:t>
            </a:r>
          </a:p>
          <a:p>
            <a:pPr marL="292100" indent="-228600">
              <a:lnSpc>
                <a:spcPts val="894"/>
              </a:lnSpc>
              <a:buFont typeface="Arial"/>
              <a:buChar char="•"/>
              <a:tabLst>
                <a:tab pos="291465" algn="l"/>
                <a:tab pos="292100" algn="l"/>
                <a:tab pos="977900" algn="l"/>
              </a:tabLst>
            </a:pPr>
            <a:endParaRPr lang="en-IN" b="1" spc="-250" dirty="0">
              <a:latin typeface="Maiandra GD" panose="020E0502030308020204" pitchFamily="34" charset="0"/>
              <a:cs typeface="Calibri"/>
            </a:endParaRPr>
          </a:p>
          <a:p>
            <a:pPr marL="63500">
              <a:lnSpc>
                <a:spcPts val="894"/>
              </a:lnSpc>
              <a:tabLst>
                <a:tab pos="291465" algn="l"/>
                <a:tab pos="292100" algn="l"/>
                <a:tab pos="977900" algn="l"/>
              </a:tabLst>
            </a:pPr>
            <a:r>
              <a:rPr lang="en-IN" b="1" spc="-250" dirty="0">
                <a:latin typeface="Maiandra GD" panose="020E0502030308020204" pitchFamily="34" charset="0"/>
                <a:cs typeface="Calibri"/>
              </a:rPr>
              <a:t>	</a:t>
            </a:r>
            <a:r>
              <a:rPr lang="en-IN" b="1" dirty="0">
                <a:latin typeface="Maiandra GD" panose="020E0502030308020204" pitchFamily="34" charset="0"/>
                <a:cs typeface="Calibri"/>
              </a:rPr>
              <a:t>lanthanides.</a:t>
            </a:r>
          </a:p>
          <a:p>
            <a:pPr>
              <a:lnSpc>
                <a:spcPct val="100000"/>
              </a:lnSpc>
              <a:spcBef>
                <a:spcPts val="30"/>
              </a:spcBef>
            </a:pPr>
            <a:endParaRPr lang="en-IN" sz="1600" b="1" dirty="0">
              <a:latin typeface="Maiandra GD" panose="020E0502030308020204" pitchFamily="34" charset="0"/>
              <a:cs typeface="Calibri"/>
            </a:endParaRPr>
          </a:p>
          <a:p>
            <a:pPr marL="1254760">
              <a:lnSpc>
                <a:spcPts val="5"/>
              </a:lnSpc>
              <a:tabLst>
                <a:tab pos="2769870" algn="l"/>
              </a:tabLst>
            </a:pPr>
            <a:endParaRPr lang="en-IN" sz="1200" b="1" dirty="0">
              <a:latin typeface="Maiandra GD" panose="020E0502030308020204" pitchFamily="34" charset="0"/>
              <a:cs typeface="Calibri"/>
            </a:endParaRPr>
          </a:p>
        </p:txBody>
      </p:sp>
      <p:sp>
        <p:nvSpPr>
          <p:cNvPr id="4" name="object 21">
            <a:extLst>
              <a:ext uri="{FF2B5EF4-FFF2-40B4-BE49-F238E27FC236}">
                <a16:creationId xmlns:a16="http://schemas.microsoft.com/office/drawing/2014/main" id="{63CBA16B-D552-4968-8D7D-CB6157ED6720}"/>
              </a:ext>
            </a:extLst>
          </p:cNvPr>
          <p:cNvSpPr/>
          <p:nvPr/>
        </p:nvSpPr>
        <p:spPr>
          <a:xfrm>
            <a:off x="10349944" y="240087"/>
            <a:ext cx="1076325" cy="1381125"/>
          </a:xfrm>
          <a:prstGeom prst="rect">
            <a:avLst/>
          </a:prstGeom>
          <a:blipFill>
            <a:blip r:embed="rId2" cstate="print"/>
            <a:stretch>
              <a:fillRect/>
            </a:stretch>
          </a:blipFill>
        </p:spPr>
        <p:txBody>
          <a:bodyPr wrap="square" lIns="0" tIns="0" rIns="0" bIns="0" rtlCol="0"/>
          <a:lstStyle/>
          <a:p>
            <a:endParaRPr b="1" dirty="0">
              <a:latin typeface="Maiandra GD" panose="020E0502030308020204" pitchFamily="34" charset="0"/>
            </a:endParaRPr>
          </a:p>
        </p:txBody>
      </p:sp>
      <p:sp>
        <p:nvSpPr>
          <p:cNvPr id="5" name="object 19">
            <a:extLst>
              <a:ext uri="{FF2B5EF4-FFF2-40B4-BE49-F238E27FC236}">
                <a16:creationId xmlns:a16="http://schemas.microsoft.com/office/drawing/2014/main" id="{B7C066CF-D732-407C-BB47-170C1EF63616}"/>
              </a:ext>
            </a:extLst>
          </p:cNvPr>
          <p:cNvSpPr/>
          <p:nvPr/>
        </p:nvSpPr>
        <p:spPr>
          <a:xfrm>
            <a:off x="9480679" y="1910791"/>
            <a:ext cx="1738530" cy="1600792"/>
          </a:xfrm>
          <a:prstGeom prst="rect">
            <a:avLst/>
          </a:prstGeom>
          <a:blipFill>
            <a:blip r:embed="rId3" cstate="print"/>
            <a:stretch>
              <a:fillRect/>
            </a:stretch>
          </a:blipFill>
        </p:spPr>
        <p:txBody>
          <a:bodyPr wrap="square" lIns="0" tIns="0" rIns="0" bIns="0" rtlCol="0"/>
          <a:lstStyle/>
          <a:p>
            <a:endParaRPr b="1" dirty="0">
              <a:latin typeface="Maiandra GD" panose="020E0502030308020204" pitchFamily="34" charset="0"/>
            </a:endParaRPr>
          </a:p>
        </p:txBody>
      </p:sp>
      <p:sp>
        <p:nvSpPr>
          <p:cNvPr id="6" name="object 5">
            <a:extLst>
              <a:ext uri="{FF2B5EF4-FFF2-40B4-BE49-F238E27FC236}">
                <a16:creationId xmlns:a16="http://schemas.microsoft.com/office/drawing/2014/main" id="{4A80F167-7799-4C9A-9A2E-6824ADD69DF3}"/>
              </a:ext>
            </a:extLst>
          </p:cNvPr>
          <p:cNvSpPr/>
          <p:nvPr/>
        </p:nvSpPr>
        <p:spPr>
          <a:xfrm>
            <a:off x="9480679" y="3661906"/>
            <a:ext cx="2334672" cy="2870869"/>
          </a:xfrm>
          <a:prstGeom prst="rect">
            <a:avLst/>
          </a:prstGeom>
          <a:blipFill>
            <a:blip r:embed="rId4" cstate="print"/>
            <a:stretch>
              <a:fillRect/>
            </a:stretch>
          </a:blipFill>
        </p:spPr>
        <p:txBody>
          <a:bodyPr wrap="square" lIns="0" tIns="0" rIns="0" bIns="0" rtlCol="0"/>
          <a:lstStyle/>
          <a:p>
            <a:endParaRPr b="1" dirty="0">
              <a:latin typeface="Maiandra GD" panose="020E0502030308020204" pitchFamily="34" charset="0"/>
            </a:endParaRPr>
          </a:p>
        </p:txBody>
      </p:sp>
    </p:spTree>
    <p:extLst>
      <p:ext uri="{BB962C8B-B14F-4D97-AF65-F5344CB8AC3E}">
        <p14:creationId xmlns:p14="http://schemas.microsoft.com/office/powerpoint/2010/main" val="856794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C8F1C4-0E75-4EFC-BA1B-02FA57333B1C}"/>
              </a:ext>
            </a:extLst>
          </p:cNvPr>
          <p:cNvSpPr/>
          <p:nvPr/>
        </p:nvSpPr>
        <p:spPr>
          <a:xfrm>
            <a:off x="230714" y="199476"/>
            <a:ext cx="11604396" cy="3137654"/>
          </a:xfrm>
          <a:prstGeom prst="rect">
            <a:avLst/>
          </a:prstGeom>
        </p:spPr>
        <p:txBody>
          <a:bodyPr wrap="square">
            <a:spAutoFit/>
          </a:bodyPr>
          <a:lstStyle/>
          <a:p>
            <a:pPr marL="167005">
              <a:lnSpc>
                <a:spcPct val="100000"/>
              </a:lnSpc>
              <a:spcBef>
                <a:spcPts val="105"/>
              </a:spcBef>
            </a:pPr>
            <a:r>
              <a:rPr lang="en-US" sz="2400" b="1" spc="-10" dirty="0">
                <a:solidFill>
                  <a:srgbClr val="6FAC46"/>
                </a:solidFill>
                <a:latin typeface="Maiandra GD" panose="020E0502030308020204" pitchFamily="34" charset="0"/>
                <a:cs typeface="Calibri"/>
              </a:rPr>
              <a:t>Chemical</a:t>
            </a:r>
            <a:r>
              <a:rPr lang="en-US" sz="2400" b="1" spc="-20" dirty="0">
                <a:solidFill>
                  <a:srgbClr val="6FAC46"/>
                </a:solidFill>
                <a:latin typeface="Maiandra GD" panose="020E0502030308020204" pitchFamily="34" charset="0"/>
                <a:cs typeface="Calibri"/>
              </a:rPr>
              <a:t> </a:t>
            </a:r>
            <a:r>
              <a:rPr lang="en-US" sz="2400" b="1" spc="-15" dirty="0">
                <a:solidFill>
                  <a:srgbClr val="6FAC46"/>
                </a:solidFill>
                <a:latin typeface="Maiandra GD" panose="020E0502030308020204" pitchFamily="34" charset="0"/>
                <a:cs typeface="Calibri"/>
              </a:rPr>
              <a:t>properties</a:t>
            </a:r>
            <a:endParaRPr lang="en-US" sz="2400" b="1" dirty="0">
              <a:latin typeface="Maiandra GD" panose="020E0502030308020204" pitchFamily="34" charset="0"/>
              <a:cs typeface="Calibri"/>
            </a:endParaRPr>
          </a:p>
          <a:p>
            <a:pPr marL="298450" marR="5080" indent="-285750">
              <a:lnSpc>
                <a:spcPct val="153000"/>
              </a:lnSpc>
              <a:spcBef>
                <a:spcPts val="1265"/>
              </a:spcBef>
              <a:buFont typeface="Wingdings"/>
              <a:buChar char=""/>
              <a:tabLst>
                <a:tab pos="298450" algn="l"/>
              </a:tabLst>
            </a:pPr>
            <a:r>
              <a:rPr lang="en-US" b="1" spc="10" dirty="0">
                <a:latin typeface="Maiandra GD" panose="020E0502030308020204" pitchFamily="34" charset="0"/>
                <a:cs typeface="Calibri"/>
              </a:rPr>
              <a:t>All </a:t>
            </a:r>
            <a:r>
              <a:rPr lang="en-US" b="1" spc="5" dirty="0">
                <a:latin typeface="Maiandra GD" panose="020E0502030308020204" pitchFamily="34" charset="0"/>
                <a:cs typeface="Calibri"/>
              </a:rPr>
              <a:t>the actinides </a:t>
            </a:r>
            <a:r>
              <a:rPr lang="en-US" b="1" dirty="0">
                <a:latin typeface="Maiandra GD" panose="020E0502030308020204" pitchFamily="34" charset="0"/>
                <a:cs typeface="Calibri"/>
              </a:rPr>
              <a:t>are </a:t>
            </a:r>
            <a:r>
              <a:rPr lang="en-US" b="1" spc="-10" dirty="0">
                <a:latin typeface="Maiandra GD" panose="020E0502030308020204" pitchFamily="34" charset="0"/>
                <a:cs typeface="Calibri"/>
              </a:rPr>
              <a:t>not </a:t>
            </a:r>
            <a:r>
              <a:rPr lang="en-US" b="1" spc="-5" dirty="0">
                <a:latin typeface="Maiandra GD" panose="020E0502030308020204" pitchFamily="34" charset="0"/>
                <a:cs typeface="Calibri"/>
              </a:rPr>
              <a:t>stable </a:t>
            </a:r>
            <a:r>
              <a:rPr lang="en-US" b="1" spc="-15" dirty="0">
                <a:latin typeface="Maiandra GD" panose="020E0502030308020204" pitchFamily="34" charset="0"/>
                <a:cs typeface="Calibri"/>
              </a:rPr>
              <a:t>with </a:t>
            </a:r>
            <a:r>
              <a:rPr lang="en-US" b="1" spc="-10" dirty="0">
                <a:latin typeface="Maiandra GD" panose="020E0502030308020204" pitchFamily="34" charset="0"/>
                <a:cs typeface="Calibri"/>
              </a:rPr>
              <a:t>respect </a:t>
            </a:r>
            <a:r>
              <a:rPr lang="en-US" b="1" spc="-5" dirty="0">
                <a:latin typeface="Maiandra GD" panose="020E0502030308020204" pitchFamily="34" charset="0"/>
                <a:cs typeface="Calibri"/>
              </a:rPr>
              <a:t>to </a:t>
            </a:r>
            <a:r>
              <a:rPr lang="en-US" b="1" spc="5" dirty="0">
                <a:latin typeface="Maiandra GD" panose="020E0502030308020204" pitchFamily="34" charset="0"/>
                <a:cs typeface="Calibri"/>
              </a:rPr>
              <a:t>the </a:t>
            </a:r>
            <a:r>
              <a:rPr lang="en-US" b="1" spc="-10" dirty="0">
                <a:latin typeface="Maiandra GD" panose="020E0502030308020204" pitchFamily="34" charset="0"/>
                <a:cs typeface="Calibri"/>
              </a:rPr>
              <a:t>radioactive disintegration, </a:t>
            </a:r>
            <a:r>
              <a:rPr lang="en-US" b="1" dirty="0">
                <a:latin typeface="Maiandra GD" panose="020E0502030308020204" pitchFamily="34" charset="0"/>
                <a:cs typeface="Calibri"/>
              </a:rPr>
              <a:t>although </a:t>
            </a:r>
            <a:r>
              <a:rPr lang="en-US" b="1" spc="-20" dirty="0">
                <a:latin typeface="Maiandra GD" panose="020E0502030308020204" pitchFamily="34" charset="0"/>
                <a:cs typeface="Calibri"/>
              </a:rPr>
              <a:t>the </a:t>
            </a:r>
            <a:r>
              <a:rPr lang="en-US" b="1" dirty="0">
                <a:latin typeface="Maiandra GD" panose="020E0502030308020204" pitchFamily="34" charset="0"/>
                <a:cs typeface="Calibri"/>
              </a:rPr>
              <a:t>half-lives </a:t>
            </a:r>
            <a:r>
              <a:rPr lang="en-US" b="1" spc="10" dirty="0">
                <a:latin typeface="Maiandra GD" panose="020E0502030308020204" pitchFamily="34" charset="0"/>
                <a:cs typeface="Calibri"/>
              </a:rPr>
              <a:t>of </a:t>
            </a:r>
            <a:r>
              <a:rPr lang="en-US" b="1" spc="-20" dirty="0">
                <a:latin typeface="Maiandra GD" panose="020E0502030308020204" pitchFamily="34" charset="0"/>
                <a:cs typeface="Calibri"/>
              </a:rPr>
              <a:t>the </a:t>
            </a:r>
            <a:r>
              <a:rPr lang="en-US" b="1" spc="-5" dirty="0">
                <a:latin typeface="Maiandra GD" panose="020E0502030308020204" pitchFamily="34" charset="0"/>
                <a:cs typeface="Calibri"/>
              </a:rPr>
              <a:t>richest  </a:t>
            </a:r>
            <a:r>
              <a:rPr lang="en-US" b="1" spc="10" dirty="0">
                <a:latin typeface="Maiandra GD" panose="020E0502030308020204" pitchFamily="34" charset="0"/>
                <a:cs typeface="Calibri"/>
              </a:rPr>
              <a:t>isotopes</a:t>
            </a:r>
            <a:r>
              <a:rPr lang="en-US" b="1" spc="-130" dirty="0">
                <a:latin typeface="Maiandra GD" panose="020E0502030308020204" pitchFamily="34" charset="0"/>
                <a:cs typeface="Calibri"/>
              </a:rPr>
              <a:t> </a:t>
            </a:r>
            <a:r>
              <a:rPr lang="en-US" b="1" spc="10" dirty="0">
                <a:latin typeface="Maiandra GD" panose="020E0502030308020204" pitchFamily="34" charset="0"/>
                <a:cs typeface="Calibri"/>
              </a:rPr>
              <a:t>of</a:t>
            </a:r>
            <a:r>
              <a:rPr lang="en-US" b="1" spc="20" dirty="0">
                <a:latin typeface="Maiandra GD" panose="020E0502030308020204" pitchFamily="34" charset="0"/>
                <a:cs typeface="Calibri"/>
              </a:rPr>
              <a:t> </a:t>
            </a:r>
            <a:r>
              <a:rPr lang="en-US" b="1" spc="10" dirty="0">
                <a:latin typeface="Maiandra GD" panose="020E0502030308020204" pitchFamily="34" charset="0"/>
                <a:cs typeface="Calibri"/>
              </a:rPr>
              <a:t>thorium</a:t>
            </a:r>
            <a:r>
              <a:rPr lang="en-US" b="1" spc="-110" dirty="0">
                <a:latin typeface="Maiandra GD" panose="020E0502030308020204" pitchFamily="34" charset="0"/>
                <a:cs typeface="Calibri"/>
              </a:rPr>
              <a:t> </a:t>
            </a:r>
            <a:r>
              <a:rPr lang="en-US" b="1" spc="15" dirty="0">
                <a:latin typeface="Maiandra GD" panose="020E0502030308020204" pitchFamily="34" charset="0"/>
                <a:cs typeface="Calibri"/>
              </a:rPr>
              <a:t>and</a:t>
            </a:r>
            <a:r>
              <a:rPr lang="en-US" b="1" spc="10" dirty="0">
                <a:latin typeface="Maiandra GD" panose="020E0502030308020204" pitchFamily="34" charset="0"/>
                <a:cs typeface="Calibri"/>
              </a:rPr>
              <a:t> </a:t>
            </a:r>
            <a:r>
              <a:rPr lang="en-US" b="1" spc="30" dirty="0" err="1">
                <a:latin typeface="Maiandra GD" panose="020E0502030308020204" pitchFamily="34" charset="0"/>
                <a:cs typeface="Calibri"/>
              </a:rPr>
              <a:t>uraniumare</a:t>
            </a:r>
            <a:r>
              <a:rPr lang="en-US" b="1" spc="-20" dirty="0">
                <a:latin typeface="Maiandra GD" panose="020E0502030308020204" pitchFamily="34" charset="0"/>
                <a:cs typeface="Calibri"/>
              </a:rPr>
              <a:t> </a:t>
            </a:r>
            <a:r>
              <a:rPr lang="en-US" b="1" spc="-15" dirty="0">
                <a:latin typeface="Maiandra GD" panose="020E0502030308020204" pitchFamily="34" charset="0"/>
                <a:cs typeface="Calibri"/>
              </a:rPr>
              <a:t>so</a:t>
            </a:r>
            <a:r>
              <a:rPr lang="en-US" b="1" spc="80" dirty="0">
                <a:latin typeface="Maiandra GD" panose="020E0502030308020204" pitchFamily="34" charset="0"/>
                <a:cs typeface="Calibri"/>
              </a:rPr>
              <a:t> </a:t>
            </a:r>
            <a:r>
              <a:rPr lang="en-US" b="1" spc="20" dirty="0">
                <a:latin typeface="Maiandra GD" panose="020E0502030308020204" pitchFamily="34" charset="0"/>
                <a:cs typeface="Calibri"/>
              </a:rPr>
              <a:t>long</a:t>
            </a:r>
            <a:r>
              <a:rPr lang="en-US" b="1" spc="-120" dirty="0">
                <a:latin typeface="Maiandra GD" panose="020E0502030308020204" pitchFamily="34" charset="0"/>
                <a:cs typeface="Calibri"/>
              </a:rPr>
              <a:t> </a:t>
            </a:r>
            <a:r>
              <a:rPr lang="en-US" b="1" spc="10" dirty="0">
                <a:latin typeface="Maiandra GD" panose="020E0502030308020204" pitchFamily="34" charset="0"/>
                <a:cs typeface="Calibri"/>
              </a:rPr>
              <a:t>that</a:t>
            </a:r>
            <a:r>
              <a:rPr lang="en-US" b="1" spc="-30" dirty="0">
                <a:latin typeface="Maiandra GD" panose="020E0502030308020204" pitchFamily="34" charset="0"/>
                <a:cs typeface="Calibri"/>
              </a:rPr>
              <a:t> for</a:t>
            </a:r>
            <a:r>
              <a:rPr lang="en-US" b="1" spc="25" dirty="0">
                <a:latin typeface="Maiandra GD" panose="020E0502030308020204" pitchFamily="34" charset="0"/>
                <a:cs typeface="Calibri"/>
              </a:rPr>
              <a:t> </a:t>
            </a:r>
            <a:r>
              <a:rPr lang="en-US" b="1" spc="5" dirty="0">
                <a:latin typeface="Maiandra GD" panose="020E0502030308020204" pitchFamily="34" charset="0"/>
                <a:cs typeface="Calibri"/>
              </a:rPr>
              <a:t>numerous</a:t>
            </a:r>
            <a:r>
              <a:rPr lang="en-US" b="1" spc="-50" dirty="0">
                <a:latin typeface="Maiandra GD" panose="020E0502030308020204" pitchFamily="34" charset="0"/>
                <a:cs typeface="Calibri"/>
              </a:rPr>
              <a:t> </a:t>
            </a:r>
            <a:r>
              <a:rPr lang="en-US" b="1" dirty="0">
                <a:latin typeface="Maiandra GD" panose="020E0502030308020204" pitchFamily="34" charset="0"/>
                <a:cs typeface="Calibri"/>
              </a:rPr>
              <a:t>purposes</a:t>
            </a:r>
            <a:r>
              <a:rPr lang="en-US" b="1" spc="-40" dirty="0">
                <a:latin typeface="Maiandra GD" panose="020E0502030308020204" pitchFamily="34" charset="0"/>
                <a:cs typeface="Calibri"/>
              </a:rPr>
              <a:t> </a:t>
            </a:r>
            <a:r>
              <a:rPr lang="en-US" b="1" spc="10" dirty="0">
                <a:latin typeface="Maiandra GD" panose="020E0502030308020204" pitchFamily="34" charset="0"/>
                <a:cs typeface="Calibri"/>
              </a:rPr>
              <a:t>their</a:t>
            </a:r>
            <a:r>
              <a:rPr lang="en-US" b="1" spc="-50" dirty="0">
                <a:latin typeface="Maiandra GD" panose="020E0502030308020204" pitchFamily="34" charset="0"/>
                <a:cs typeface="Calibri"/>
              </a:rPr>
              <a:t> </a:t>
            </a:r>
            <a:r>
              <a:rPr lang="en-US" b="1" spc="10" dirty="0">
                <a:latin typeface="Maiandra GD" panose="020E0502030308020204" pitchFamily="34" charset="0"/>
                <a:cs typeface="Calibri"/>
              </a:rPr>
              <a:t>radioactivity</a:t>
            </a:r>
            <a:r>
              <a:rPr lang="en-US" b="1" spc="-175" dirty="0">
                <a:latin typeface="Maiandra GD" panose="020E0502030308020204" pitchFamily="34" charset="0"/>
                <a:cs typeface="Calibri"/>
              </a:rPr>
              <a:t> </a:t>
            </a:r>
            <a:r>
              <a:rPr lang="en-US" b="1" spc="5" dirty="0">
                <a:latin typeface="Maiandra GD" panose="020E0502030308020204" pitchFamily="34" charset="0"/>
                <a:cs typeface="Calibri"/>
              </a:rPr>
              <a:t>can</a:t>
            </a:r>
            <a:r>
              <a:rPr lang="en-US" b="1" spc="-75" dirty="0">
                <a:latin typeface="Maiandra GD" panose="020E0502030308020204" pitchFamily="34" charset="0"/>
                <a:cs typeface="Calibri"/>
              </a:rPr>
              <a:t> </a:t>
            </a:r>
            <a:r>
              <a:rPr lang="en-US" b="1" spc="15" dirty="0">
                <a:latin typeface="Maiandra GD" panose="020E0502030308020204" pitchFamily="34" charset="0"/>
                <a:cs typeface="Calibri"/>
              </a:rPr>
              <a:t>be</a:t>
            </a:r>
            <a:r>
              <a:rPr lang="en-US" b="1" spc="-25" dirty="0">
                <a:latin typeface="Maiandra GD" panose="020E0502030308020204" pitchFamily="34" charset="0"/>
                <a:cs typeface="Calibri"/>
              </a:rPr>
              <a:t> </a:t>
            </a:r>
            <a:r>
              <a:rPr lang="en-US" b="1" spc="5" dirty="0">
                <a:latin typeface="Maiandra GD" panose="020E0502030308020204" pitchFamily="34" charset="0"/>
                <a:cs typeface="Calibri"/>
              </a:rPr>
              <a:t>neglected.</a:t>
            </a:r>
            <a:endParaRPr lang="en-US" b="1" dirty="0">
              <a:latin typeface="Maiandra GD" panose="020E0502030308020204" pitchFamily="34" charset="0"/>
              <a:cs typeface="Calibri"/>
            </a:endParaRPr>
          </a:p>
          <a:p>
            <a:pPr marL="298450" indent="-285750">
              <a:lnSpc>
                <a:spcPct val="100000"/>
              </a:lnSpc>
              <a:spcBef>
                <a:spcPts val="1070"/>
              </a:spcBef>
              <a:buFont typeface="Wingdings"/>
              <a:buChar char=""/>
              <a:tabLst>
                <a:tab pos="298450" algn="l"/>
              </a:tabLst>
            </a:pPr>
            <a:r>
              <a:rPr lang="en-US" b="1" spc="-15" dirty="0">
                <a:latin typeface="Maiandra GD" panose="020E0502030308020204" pitchFamily="34" charset="0"/>
                <a:cs typeface="Calibri"/>
              </a:rPr>
              <a:t>Like</a:t>
            </a:r>
            <a:r>
              <a:rPr lang="en-US" b="1" spc="-35" dirty="0">
                <a:latin typeface="Maiandra GD" panose="020E0502030308020204" pitchFamily="34" charset="0"/>
                <a:cs typeface="Calibri"/>
              </a:rPr>
              <a:t> </a:t>
            </a:r>
            <a:r>
              <a:rPr lang="en-US" b="1" spc="15" dirty="0">
                <a:latin typeface="Maiandra GD" panose="020E0502030308020204" pitchFamily="34" charset="0"/>
                <a:cs typeface="Calibri"/>
              </a:rPr>
              <a:t>lanthanides,</a:t>
            </a:r>
            <a:r>
              <a:rPr lang="en-US" b="1" spc="-190" dirty="0">
                <a:latin typeface="Maiandra GD" panose="020E0502030308020204" pitchFamily="34" charset="0"/>
                <a:cs typeface="Calibri"/>
              </a:rPr>
              <a:t> </a:t>
            </a:r>
            <a:r>
              <a:rPr lang="en-US" b="1" spc="25" dirty="0" err="1">
                <a:latin typeface="Maiandra GD" panose="020E0502030308020204" pitchFamily="34" charset="0"/>
                <a:cs typeface="Calibri"/>
              </a:rPr>
              <a:t>actinidesare</a:t>
            </a:r>
            <a:r>
              <a:rPr lang="en-US" b="1" spc="-30" dirty="0">
                <a:latin typeface="Maiandra GD" panose="020E0502030308020204" pitchFamily="34" charset="0"/>
                <a:cs typeface="Calibri"/>
              </a:rPr>
              <a:t> </a:t>
            </a:r>
            <a:r>
              <a:rPr lang="en-US" b="1" spc="15" dirty="0">
                <a:latin typeface="Maiandra GD" panose="020E0502030308020204" pitchFamily="34" charset="0"/>
                <a:cs typeface="Calibri"/>
              </a:rPr>
              <a:t>as </a:t>
            </a:r>
            <a:r>
              <a:rPr lang="en-US" b="1" spc="5" dirty="0">
                <a:latin typeface="Maiandra GD" panose="020E0502030308020204" pitchFamily="34" charset="0"/>
                <a:cs typeface="Calibri"/>
              </a:rPr>
              <a:t>well</a:t>
            </a:r>
            <a:r>
              <a:rPr lang="en-US" b="1" spc="-70" dirty="0">
                <a:latin typeface="Maiandra GD" panose="020E0502030308020204" pitchFamily="34" charset="0"/>
                <a:cs typeface="Calibri"/>
              </a:rPr>
              <a:t> </a:t>
            </a:r>
            <a:r>
              <a:rPr lang="en-US" b="1" spc="5" dirty="0">
                <a:latin typeface="Maiandra GD" panose="020E0502030308020204" pitchFamily="34" charset="0"/>
                <a:cs typeface="Calibri"/>
              </a:rPr>
              <a:t>electropositive</a:t>
            </a:r>
            <a:r>
              <a:rPr lang="en-US" b="1" spc="-160" dirty="0">
                <a:latin typeface="Maiandra GD" panose="020E0502030308020204" pitchFamily="34" charset="0"/>
                <a:cs typeface="Calibri"/>
              </a:rPr>
              <a:t> </a:t>
            </a:r>
            <a:r>
              <a:rPr lang="en-US" b="1" spc="15" dirty="0">
                <a:latin typeface="Maiandra GD" panose="020E0502030308020204" pitchFamily="34" charset="0"/>
                <a:cs typeface="Calibri"/>
              </a:rPr>
              <a:t>and</a:t>
            </a:r>
            <a:r>
              <a:rPr lang="en-US" b="1" dirty="0">
                <a:latin typeface="Maiandra GD" panose="020E0502030308020204" pitchFamily="34" charset="0"/>
                <a:cs typeface="Calibri"/>
              </a:rPr>
              <a:t> reactive</a:t>
            </a:r>
            <a:r>
              <a:rPr lang="en-US" b="1" spc="-95" dirty="0">
                <a:latin typeface="Maiandra GD" panose="020E0502030308020204" pitchFamily="34" charset="0"/>
                <a:cs typeface="Calibri"/>
              </a:rPr>
              <a:t> </a:t>
            </a:r>
            <a:r>
              <a:rPr lang="en-US" b="1" dirty="0">
                <a:latin typeface="Maiandra GD" panose="020E0502030308020204" pitchFamily="34" charset="0"/>
                <a:cs typeface="Calibri"/>
              </a:rPr>
              <a:t>metals.</a:t>
            </a:r>
          </a:p>
          <a:p>
            <a:pPr marL="298450" marR="8890" indent="-285750">
              <a:lnSpc>
                <a:spcPct val="149400"/>
              </a:lnSpc>
              <a:spcBef>
                <a:spcPts val="5"/>
              </a:spcBef>
              <a:buFont typeface="Wingdings"/>
              <a:buChar char=""/>
              <a:tabLst>
                <a:tab pos="298450" algn="l"/>
              </a:tabLst>
            </a:pPr>
            <a:r>
              <a:rPr lang="en-US" b="1" spc="10" dirty="0">
                <a:latin typeface="Maiandra GD" panose="020E0502030308020204" pitchFamily="34" charset="0"/>
                <a:cs typeface="Calibri"/>
              </a:rPr>
              <a:t>They </a:t>
            </a:r>
            <a:r>
              <a:rPr lang="en-US" b="1" spc="-5" dirty="0">
                <a:latin typeface="Maiandra GD" panose="020E0502030308020204" pitchFamily="34" charset="0"/>
                <a:cs typeface="Calibri"/>
              </a:rPr>
              <a:t>react </a:t>
            </a:r>
            <a:r>
              <a:rPr lang="en-US" b="1" spc="10" dirty="0">
                <a:latin typeface="Maiandra GD" panose="020E0502030308020204" pitchFamily="34" charset="0"/>
                <a:cs typeface="Calibri"/>
              </a:rPr>
              <a:t>by </a:t>
            </a:r>
            <a:r>
              <a:rPr lang="en-US" b="1" spc="-30" dirty="0">
                <a:latin typeface="Maiandra GD" panose="020E0502030308020204" pitchFamily="34" charset="0"/>
                <a:cs typeface="Calibri"/>
              </a:rPr>
              <a:t>water, </a:t>
            </a:r>
            <a:r>
              <a:rPr lang="en-US" b="1" dirty="0">
                <a:latin typeface="Maiandra GD" panose="020E0502030308020204" pitchFamily="34" charset="0"/>
                <a:cs typeface="Calibri"/>
              </a:rPr>
              <a:t>oxygen, </a:t>
            </a:r>
            <a:r>
              <a:rPr lang="en-US" b="1" spc="-10" dirty="0">
                <a:latin typeface="Maiandra GD" panose="020E0502030308020204" pitchFamily="34" charset="0"/>
                <a:cs typeface="Calibri"/>
              </a:rPr>
              <a:t>hydrogen, </a:t>
            </a:r>
            <a:r>
              <a:rPr lang="en-US" b="1" spc="5" dirty="0">
                <a:latin typeface="Maiandra GD" panose="020E0502030308020204" pitchFamily="34" charset="0"/>
                <a:cs typeface="Calibri"/>
              </a:rPr>
              <a:t>halogens </a:t>
            </a:r>
            <a:r>
              <a:rPr lang="en-US" b="1" spc="15" dirty="0">
                <a:latin typeface="Maiandra GD" panose="020E0502030308020204" pitchFamily="34" charset="0"/>
                <a:cs typeface="Calibri"/>
              </a:rPr>
              <a:t>and </a:t>
            </a:r>
            <a:r>
              <a:rPr lang="en-US" b="1" spc="5" dirty="0">
                <a:latin typeface="Maiandra GD" panose="020E0502030308020204" pitchFamily="34" charset="0"/>
                <a:cs typeface="Calibri"/>
              </a:rPr>
              <a:t>acids. </a:t>
            </a:r>
            <a:r>
              <a:rPr lang="en-US" b="1" dirty="0">
                <a:latin typeface="Maiandra GD" panose="020E0502030308020204" pitchFamily="34" charset="0"/>
                <a:cs typeface="Calibri"/>
              </a:rPr>
              <a:t>Their hydrides are non-stoichiometric </a:t>
            </a:r>
            <a:r>
              <a:rPr lang="en-US" b="1" spc="-5" dirty="0">
                <a:latin typeface="Maiandra GD" panose="020E0502030308020204" pitchFamily="34" charset="0"/>
                <a:cs typeface="Calibri"/>
              </a:rPr>
              <a:t>having </a:t>
            </a:r>
            <a:r>
              <a:rPr lang="en-US" b="1" spc="5" dirty="0">
                <a:latin typeface="Maiandra GD" panose="020E0502030308020204" pitchFamily="34" charset="0"/>
                <a:cs typeface="Calibri"/>
              </a:rPr>
              <a:t>ide</a:t>
            </a:r>
            <a:r>
              <a:rPr lang="en-US" b="1" u="heavy" spc="5" dirty="0">
                <a:uFill>
                  <a:solidFill>
                    <a:srgbClr val="FF0000"/>
                  </a:solidFill>
                </a:uFill>
                <a:latin typeface="Maiandra GD" panose="020E0502030308020204" pitchFamily="34" charset="0"/>
                <a:cs typeface="Calibri"/>
              </a:rPr>
              <a:t>al </a:t>
            </a:r>
            <a:r>
              <a:rPr lang="en-US" b="1" spc="5" dirty="0">
                <a:latin typeface="Maiandra GD" panose="020E0502030308020204" pitchFamily="34" charset="0"/>
                <a:cs typeface="Calibri"/>
              </a:rPr>
              <a:t> </a:t>
            </a:r>
            <a:r>
              <a:rPr lang="en-US" b="1" spc="-5" dirty="0">
                <a:latin typeface="Maiandra GD" panose="020E0502030308020204" pitchFamily="34" charset="0"/>
                <a:cs typeface="Calibri"/>
              </a:rPr>
              <a:t>formulae </a:t>
            </a:r>
            <a:r>
              <a:rPr lang="en-US" b="1" spc="10" dirty="0">
                <a:latin typeface="Maiandra GD" panose="020E0502030308020204" pitchFamily="34" charset="0"/>
                <a:cs typeface="Calibri"/>
              </a:rPr>
              <a:t>MH2 </a:t>
            </a:r>
            <a:r>
              <a:rPr lang="en-US" b="1" spc="15" dirty="0">
                <a:latin typeface="Maiandra GD" panose="020E0502030308020204" pitchFamily="34" charset="0"/>
                <a:cs typeface="Calibri"/>
              </a:rPr>
              <a:t>and</a:t>
            </a:r>
            <a:r>
              <a:rPr lang="en-US" b="1" spc="-90" dirty="0">
                <a:latin typeface="Maiandra GD" panose="020E0502030308020204" pitchFamily="34" charset="0"/>
                <a:cs typeface="Calibri"/>
              </a:rPr>
              <a:t> </a:t>
            </a:r>
            <a:r>
              <a:rPr lang="en-US" b="1" spc="5" dirty="0">
                <a:latin typeface="Maiandra GD" panose="020E0502030308020204" pitchFamily="34" charset="0"/>
                <a:cs typeface="Calibri"/>
              </a:rPr>
              <a:t>MH3.</a:t>
            </a:r>
            <a:endParaRPr lang="en-US" b="1" dirty="0">
              <a:latin typeface="Maiandra GD" panose="020E0502030308020204" pitchFamily="34" charset="0"/>
              <a:cs typeface="Calibri"/>
            </a:endParaRPr>
          </a:p>
          <a:p>
            <a:pPr marL="346075" indent="-334010">
              <a:lnSpc>
                <a:spcPct val="100000"/>
              </a:lnSpc>
              <a:spcBef>
                <a:spcPts val="1070"/>
              </a:spcBef>
              <a:buFont typeface="Wingdings"/>
              <a:buChar char=""/>
              <a:tabLst>
                <a:tab pos="346075" algn="l"/>
                <a:tab pos="346710" algn="l"/>
              </a:tabLst>
            </a:pPr>
            <a:r>
              <a:rPr lang="en-US" b="1" spc="10" dirty="0">
                <a:latin typeface="Maiandra GD" panose="020E0502030308020204" pitchFamily="34" charset="0"/>
                <a:cs typeface="Calibri"/>
              </a:rPr>
              <a:t>The</a:t>
            </a:r>
            <a:r>
              <a:rPr lang="en-US" b="1" spc="-25" dirty="0">
                <a:latin typeface="Maiandra GD" panose="020E0502030308020204" pitchFamily="34" charset="0"/>
                <a:cs typeface="Calibri"/>
              </a:rPr>
              <a:t> </a:t>
            </a:r>
            <a:r>
              <a:rPr lang="en-US" b="1" spc="5" dirty="0">
                <a:latin typeface="Maiandra GD" panose="020E0502030308020204" pitchFamily="34" charset="0"/>
                <a:cs typeface="Calibri"/>
              </a:rPr>
              <a:t>metals</a:t>
            </a:r>
            <a:r>
              <a:rPr lang="en-US" b="1" spc="-60" dirty="0">
                <a:latin typeface="Maiandra GD" panose="020E0502030308020204" pitchFamily="34" charset="0"/>
                <a:cs typeface="Calibri"/>
              </a:rPr>
              <a:t> </a:t>
            </a:r>
            <a:r>
              <a:rPr lang="en-US" b="1" spc="15" dirty="0">
                <a:latin typeface="Maiandra GD" panose="020E0502030308020204" pitchFamily="34" charset="0"/>
                <a:cs typeface="Calibri"/>
              </a:rPr>
              <a:t>as</a:t>
            </a:r>
            <a:r>
              <a:rPr lang="en-US" b="1" spc="-60" dirty="0">
                <a:latin typeface="Maiandra GD" panose="020E0502030308020204" pitchFamily="34" charset="0"/>
                <a:cs typeface="Calibri"/>
              </a:rPr>
              <a:t> </a:t>
            </a:r>
            <a:r>
              <a:rPr lang="en-US" b="1" spc="5" dirty="0">
                <a:latin typeface="Maiandra GD" panose="020E0502030308020204" pitchFamily="34" charset="0"/>
                <a:cs typeface="Calibri"/>
              </a:rPr>
              <a:t>well </a:t>
            </a:r>
            <a:r>
              <a:rPr lang="en-US" b="1" spc="-5" dirty="0">
                <a:latin typeface="Maiandra GD" panose="020E0502030308020204" pitchFamily="34" charset="0"/>
                <a:cs typeface="Calibri"/>
              </a:rPr>
              <a:t>react</a:t>
            </a:r>
            <a:r>
              <a:rPr lang="en-US" b="1" spc="-30" dirty="0">
                <a:latin typeface="Maiandra GD" panose="020E0502030308020204" pitchFamily="34" charset="0"/>
                <a:cs typeface="Calibri"/>
              </a:rPr>
              <a:t> </a:t>
            </a:r>
            <a:r>
              <a:rPr lang="en-US" b="1" spc="5" dirty="0">
                <a:latin typeface="Maiandra GD" panose="020E0502030308020204" pitchFamily="34" charset="0"/>
                <a:cs typeface="Calibri"/>
              </a:rPr>
              <a:t>with</a:t>
            </a:r>
            <a:r>
              <a:rPr lang="en-US" b="1" spc="-10" dirty="0">
                <a:latin typeface="Maiandra GD" panose="020E0502030308020204" pitchFamily="34" charset="0"/>
                <a:cs typeface="Calibri"/>
              </a:rPr>
              <a:t> </a:t>
            </a:r>
            <a:r>
              <a:rPr lang="en-US" b="1" spc="-5" dirty="0">
                <a:latin typeface="Maiandra GD" panose="020E0502030308020204" pitchFamily="34" charset="0"/>
                <a:cs typeface="Calibri"/>
              </a:rPr>
              <a:t>most</a:t>
            </a:r>
            <a:r>
              <a:rPr lang="en-US" b="1" spc="-40" dirty="0">
                <a:latin typeface="Maiandra GD" panose="020E0502030308020204" pitchFamily="34" charset="0"/>
                <a:cs typeface="Calibri"/>
              </a:rPr>
              <a:t> </a:t>
            </a:r>
            <a:r>
              <a:rPr lang="en-US" b="1" spc="10" dirty="0">
                <a:latin typeface="Maiandra GD" panose="020E0502030308020204" pitchFamily="34" charset="0"/>
                <a:cs typeface="Calibri"/>
              </a:rPr>
              <a:t>of</a:t>
            </a:r>
            <a:r>
              <a:rPr lang="en-US" b="1" spc="15" dirty="0">
                <a:latin typeface="Maiandra GD" panose="020E0502030308020204" pitchFamily="34" charset="0"/>
                <a:cs typeface="Calibri"/>
              </a:rPr>
              <a:t> </a:t>
            </a:r>
            <a:r>
              <a:rPr lang="en-US" b="1" spc="5" dirty="0">
                <a:latin typeface="Maiandra GD" panose="020E0502030308020204" pitchFamily="34" charset="0"/>
                <a:cs typeface="Calibri"/>
              </a:rPr>
              <a:t>the</a:t>
            </a:r>
            <a:r>
              <a:rPr lang="en-US" b="1" spc="-25" dirty="0">
                <a:latin typeface="Maiandra GD" panose="020E0502030308020204" pitchFamily="34" charset="0"/>
                <a:cs typeface="Calibri"/>
              </a:rPr>
              <a:t> </a:t>
            </a:r>
            <a:r>
              <a:rPr lang="en-US" b="1" spc="10" dirty="0">
                <a:latin typeface="Maiandra GD" panose="020E0502030308020204" pitchFamily="34" charset="0"/>
                <a:cs typeface="Calibri"/>
              </a:rPr>
              <a:t>non-metals</a:t>
            </a:r>
            <a:r>
              <a:rPr lang="en-US" b="1" spc="-135" dirty="0">
                <a:latin typeface="Maiandra GD" panose="020E0502030308020204" pitchFamily="34" charset="0"/>
                <a:cs typeface="Calibri"/>
              </a:rPr>
              <a:t> </a:t>
            </a:r>
            <a:r>
              <a:rPr lang="en-US" b="1" spc="10" dirty="0">
                <a:latin typeface="Maiandra GD" panose="020E0502030308020204" pitchFamily="34" charset="0"/>
                <a:cs typeface="Calibri"/>
              </a:rPr>
              <a:t>particularly</a:t>
            </a:r>
            <a:r>
              <a:rPr lang="en-US" b="1" spc="-160" dirty="0">
                <a:latin typeface="Maiandra GD" panose="020E0502030308020204" pitchFamily="34" charset="0"/>
                <a:cs typeface="Calibri"/>
              </a:rPr>
              <a:t> </a:t>
            </a:r>
            <a:r>
              <a:rPr lang="en-US" b="1" spc="5" dirty="0">
                <a:latin typeface="Maiandra GD" panose="020E0502030308020204" pitchFamily="34" charset="0"/>
                <a:cs typeface="Calibri"/>
              </a:rPr>
              <a:t>whenever</a:t>
            </a:r>
            <a:r>
              <a:rPr lang="en-US" b="1" spc="-65" dirty="0">
                <a:latin typeface="Maiandra GD" panose="020E0502030308020204" pitchFamily="34" charset="0"/>
                <a:cs typeface="Calibri"/>
              </a:rPr>
              <a:t> </a:t>
            </a:r>
            <a:r>
              <a:rPr lang="en-US" b="1" spc="10" dirty="0">
                <a:latin typeface="Maiandra GD" panose="020E0502030308020204" pitchFamily="34" charset="0"/>
                <a:cs typeface="Calibri"/>
              </a:rPr>
              <a:t>heated.</a:t>
            </a:r>
            <a:endParaRPr lang="en-US" b="1" dirty="0">
              <a:latin typeface="Maiandra GD" panose="020E0502030308020204" pitchFamily="34" charset="0"/>
              <a:cs typeface="Calibri"/>
            </a:endParaRPr>
          </a:p>
        </p:txBody>
      </p:sp>
    </p:spTree>
    <p:extLst>
      <p:ext uri="{BB962C8B-B14F-4D97-AF65-F5344CB8AC3E}">
        <p14:creationId xmlns:p14="http://schemas.microsoft.com/office/powerpoint/2010/main" val="25963791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113766EF-AC6E-4B82-B2EE-25B779D86267}"/>
              </a:ext>
            </a:extLst>
          </p:cNvPr>
          <p:cNvSpPr/>
          <p:nvPr/>
        </p:nvSpPr>
        <p:spPr>
          <a:xfrm>
            <a:off x="154132" y="90895"/>
            <a:ext cx="11563226" cy="4251330"/>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6711725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85359584-18D1-4C19-BC56-FEF47FF208B3}"/>
              </a:ext>
            </a:extLst>
          </p:cNvPr>
          <p:cNvSpPr/>
          <p:nvPr/>
        </p:nvSpPr>
        <p:spPr>
          <a:xfrm>
            <a:off x="365132" y="165627"/>
            <a:ext cx="11004855" cy="3015599"/>
          </a:xfrm>
          <a:prstGeom prst="rect">
            <a:avLst/>
          </a:prstGeom>
          <a:blipFill>
            <a:blip r:embed="rId2" cstate="print"/>
            <a:stretch>
              <a:fillRect/>
            </a:stretch>
          </a:blipFill>
        </p:spPr>
        <p:txBody>
          <a:bodyPr wrap="square" lIns="0" tIns="0" rIns="0" bIns="0" rtlCol="0"/>
          <a:lstStyle/>
          <a:p>
            <a:endParaRPr b="1" dirty="0">
              <a:latin typeface="Maiandra GD" panose="020E0502030308020204" pitchFamily="34" charset="0"/>
            </a:endParaRPr>
          </a:p>
        </p:txBody>
      </p:sp>
      <p:sp>
        <p:nvSpPr>
          <p:cNvPr id="3" name="Rectangle 2">
            <a:extLst>
              <a:ext uri="{FF2B5EF4-FFF2-40B4-BE49-F238E27FC236}">
                <a16:creationId xmlns:a16="http://schemas.microsoft.com/office/drawing/2014/main" id="{192CB84B-9CDB-4AF0-BCA8-1B9FDB7C94FF}"/>
              </a:ext>
            </a:extLst>
          </p:cNvPr>
          <p:cNvSpPr/>
          <p:nvPr/>
        </p:nvSpPr>
        <p:spPr>
          <a:xfrm>
            <a:off x="416352" y="3429000"/>
            <a:ext cx="11348299" cy="2774286"/>
          </a:xfrm>
          <a:prstGeom prst="rect">
            <a:avLst/>
          </a:prstGeom>
        </p:spPr>
        <p:txBody>
          <a:bodyPr wrap="square">
            <a:spAutoFit/>
          </a:bodyPr>
          <a:lstStyle/>
          <a:p>
            <a:pPr marL="298450" indent="-286385">
              <a:lnSpc>
                <a:spcPct val="100000"/>
              </a:lnSpc>
              <a:spcBef>
                <a:spcPts val="1300"/>
              </a:spcBef>
              <a:buFont typeface="Arial"/>
              <a:buChar char="•"/>
              <a:tabLst>
                <a:tab pos="298450" algn="l"/>
                <a:tab pos="299085" algn="l"/>
              </a:tabLst>
            </a:pPr>
            <a:r>
              <a:rPr lang="en-US" sz="2400" b="1" dirty="0">
                <a:latin typeface="Maiandra GD" panose="020E0502030308020204" pitchFamily="34" charset="0"/>
                <a:cs typeface="Calibri"/>
              </a:rPr>
              <a:t>The </a:t>
            </a:r>
            <a:r>
              <a:rPr lang="en-US" sz="2400" b="1" spc="5" dirty="0">
                <a:latin typeface="Maiandra GD" panose="020E0502030308020204" pitchFamily="34" charset="0"/>
                <a:cs typeface="Calibri"/>
              </a:rPr>
              <a:t>magnetic </a:t>
            </a:r>
            <a:r>
              <a:rPr lang="en-US" sz="2400" b="1" spc="-10" dirty="0">
                <a:latin typeface="Maiandra GD" panose="020E0502030308020204" pitchFamily="34" charset="0"/>
                <a:cs typeface="Calibri"/>
              </a:rPr>
              <a:t>properties </a:t>
            </a:r>
            <a:r>
              <a:rPr lang="en-US" sz="2400" b="1" dirty="0">
                <a:latin typeface="Maiandra GD" panose="020E0502030308020204" pitchFamily="34" charset="0"/>
                <a:cs typeface="Calibri"/>
              </a:rPr>
              <a:t>of </a:t>
            </a:r>
            <a:r>
              <a:rPr lang="en-US" sz="2400" b="1" spc="-5" dirty="0">
                <a:latin typeface="Maiandra GD" panose="020E0502030308020204" pitchFamily="34" charset="0"/>
                <a:cs typeface="Calibri"/>
              </a:rPr>
              <a:t>actinide ions </a:t>
            </a:r>
            <a:r>
              <a:rPr lang="en-US" sz="2400" b="1" dirty="0">
                <a:latin typeface="Maiandra GD" panose="020E0502030308020204" pitchFamily="34" charset="0"/>
                <a:cs typeface="Calibri"/>
              </a:rPr>
              <a:t>are </a:t>
            </a:r>
            <a:r>
              <a:rPr lang="en-US" sz="2400" b="1" spc="5" dirty="0">
                <a:latin typeface="Maiandra GD" panose="020E0502030308020204" pitchFamily="34" charset="0"/>
                <a:cs typeface="Calibri"/>
              </a:rPr>
              <a:t>more </a:t>
            </a:r>
            <a:r>
              <a:rPr lang="en-US" sz="2400" b="1" spc="-5" dirty="0">
                <a:latin typeface="Maiandra GD" panose="020E0502030308020204" pitchFamily="34" charset="0"/>
                <a:cs typeface="Calibri"/>
              </a:rPr>
              <a:t>complex </a:t>
            </a:r>
            <a:r>
              <a:rPr lang="en-US" sz="2400" b="1" spc="5" dirty="0">
                <a:latin typeface="Maiandra GD" panose="020E0502030308020204" pitchFamily="34" charset="0"/>
                <a:cs typeface="Calibri"/>
              </a:rPr>
              <a:t>than those </a:t>
            </a:r>
            <a:r>
              <a:rPr lang="en-US" sz="2400" b="1" dirty="0">
                <a:latin typeface="Maiandra GD" panose="020E0502030308020204" pitchFamily="34" charset="0"/>
                <a:cs typeface="Calibri"/>
              </a:rPr>
              <a:t>of </a:t>
            </a:r>
            <a:r>
              <a:rPr lang="en-US" sz="2400" b="1" spc="5" dirty="0">
                <a:latin typeface="Maiandra GD" panose="020E0502030308020204" pitchFamily="34" charset="0"/>
                <a:cs typeface="Calibri"/>
              </a:rPr>
              <a:t>the </a:t>
            </a:r>
            <a:r>
              <a:rPr lang="en-US" sz="2400" b="1" dirty="0">
                <a:latin typeface="Maiandra GD" panose="020E0502030308020204" pitchFamily="34" charset="0"/>
                <a:cs typeface="Calibri"/>
              </a:rPr>
              <a:t>lanthanide</a:t>
            </a:r>
            <a:r>
              <a:rPr lang="en-US" sz="2400" b="1" spc="-245" dirty="0">
                <a:latin typeface="Maiandra GD" panose="020E0502030308020204" pitchFamily="34" charset="0"/>
                <a:cs typeface="Calibri"/>
              </a:rPr>
              <a:t> </a:t>
            </a:r>
            <a:r>
              <a:rPr lang="en-US" sz="2400" b="1" spc="5" dirty="0">
                <a:latin typeface="Maiandra GD" panose="020E0502030308020204" pitchFamily="34" charset="0"/>
                <a:cs typeface="Calibri"/>
              </a:rPr>
              <a:t>ions.</a:t>
            </a:r>
            <a:endParaRPr lang="en-US" sz="2400" b="1" dirty="0">
              <a:latin typeface="Maiandra GD" panose="020E0502030308020204" pitchFamily="34" charset="0"/>
              <a:cs typeface="Calibri"/>
            </a:endParaRPr>
          </a:p>
          <a:p>
            <a:pPr marL="298450" indent="-286385">
              <a:lnSpc>
                <a:spcPct val="100000"/>
              </a:lnSpc>
              <a:spcBef>
                <a:spcPts val="1205"/>
              </a:spcBef>
              <a:buFont typeface="Arial"/>
              <a:buChar char="•"/>
              <a:tabLst>
                <a:tab pos="298450" algn="l"/>
                <a:tab pos="299085" algn="l"/>
              </a:tabLst>
            </a:pPr>
            <a:r>
              <a:rPr lang="en-US" sz="2400" b="1" spc="20" dirty="0">
                <a:latin typeface="Maiandra GD" panose="020E0502030308020204" pitchFamily="34" charset="0"/>
                <a:cs typeface="Calibri"/>
              </a:rPr>
              <a:t>5f</a:t>
            </a:r>
            <a:r>
              <a:rPr lang="en-US" sz="2400" b="1" spc="60" dirty="0">
                <a:latin typeface="Maiandra GD" panose="020E0502030308020204" pitchFamily="34" charset="0"/>
                <a:cs typeface="Calibri"/>
              </a:rPr>
              <a:t> </a:t>
            </a:r>
            <a:r>
              <a:rPr lang="en-US" sz="2400" b="1" spc="-15" dirty="0">
                <a:latin typeface="Maiandra GD" panose="020E0502030308020204" pitchFamily="34" charset="0"/>
                <a:cs typeface="Calibri"/>
              </a:rPr>
              <a:t>electrons</a:t>
            </a:r>
            <a:r>
              <a:rPr lang="en-US" sz="2400" b="1" spc="114" dirty="0">
                <a:latin typeface="Maiandra GD" panose="020E0502030308020204" pitchFamily="34" charset="0"/>
                <a:cs typeface="Calibri"/>
              </a:rPr>
              <a:t> </a:t>
            </a:r>
            <a:r>
              <a:rPr lang="en-US" sz="2400" b="1" dirty="0">
                <a:latin typeface="Maiandra GD" panose="020E0502030308020204" pitchFamily="34" charset="0"/>
                <a:cs typeface="Calibri"/>
              </a:rPr>
              <a:t>are</a:t>
            </a:r>
            <a:r>
              <a:rPr lang="en-US" sz="2400" b="1" spc="45" dirty="0">
                <a:latin typeface="Maiandra GD" panose="020E0502030308020204" pitchFamily="34" charset="0"/>
                <a:cs typeface="Calibri"/>
              </a:rPr>
              <a:t> </a:t>
            </a:r>
            <a:r>
              <a:rPr lang="en-US" sz="2400" b="1" spc="-5" dirty="0">
                <a:latin typeface="Maiandra GD" panose="020E0502030308020204" pitchFamily="34" charset="0"/>
                <a:cs typeface="Calibri"/>
              </a:rPr>
              <a:t>closer</a:t>
            </a:r>
            <a:r>
              <a:rPr lang="en-US" sz="2400" b="1" spc="55" dirty="0">
                <a:latin typeface="Maiandra GD" panose="020E0502030308020204" pitchFamily="34" charset="0"/>
                <a:cs typeface="Calibri"/>
              </a:rPr>
              <a:t> </a:t>
            </a:r>
            <a:r>
              <a:rPr lang="en-US" sz="2400" b="1" spc="10" dirty="0">
                <a:latin typeface="Maiandra GD" panose="020E0502030308020204" pitchFamily="34" charset="0"/>
                <a:cs typeface="Calibri"/>
              </a:rPr>
              <a:t>to</a:t>
            </a:r>
            <a:r>
              <a:rPr lang="en-US" sz="2400" b="1" spc="55" dirty="0">
                <a:latin typeface="Maiandra GD" panose="020E0502030308020204" pitchFamily="34" charset="0"/>
                <a:cs typeface="Calibri"/>
              </a:rPr>
              <a:t> </a:t>
            </a:r>
            <a:r>
              <a:rPr lang="en-US" sz="2400" b="1" spc="5" dirty="0">
                <a:latin typeface="Maiandra GD" panose="020E0502030308020204" pitchFamily="34" charset="0"/>
                <a:cs typeface="Calibri"/>
              </a:rPr>
              <a:t>the</a:t>
            </a:r>
            <a:r>
              <a:rPr lang="en-US" sz="2400" b="1" spc="-35" dirty="0">
                <a:latin typeface="Maiandra GD" panose="020E0502030308020204" pitchFamily="34" charset="0"/>
                <a:cs typeface="Calibri"/>
              </a:rPr>
              <a:t> </a:t>
            </a:r>
            <a:r>
              <a:rPr lang="en-US" sz="2400" b="1" spc="-10" dirty="0">
                <a:latin typeface="Maiandra GD" panose="020E0502030308020204" pitchFamily="34" charset="0"/>
                <a:cs typeface="Calibri"/>
              </a:rPr>
              <a:t>surface</a:t>
            </a:r>
            <a:r>
              <a:rPr lang="en-US" sz="2400" b="1" spc="35" dirty="0">
                <a:latin typeface="Maiandra GD" panose="020E0502030308020204" pitchFamily="34" charset="0"/>
                <a:cs typeface="Calibri"/>
              </a:rPr>
              <a:t> </a:t>
            </a:r>
            <a:r>
              <a:rPr lang="en-US" sz="2400" b="1" dirty="0">
                <a:latin typeface="Maiandra GD" panose="020E0502030308020204" pitchFamily="34" charset="0"/>
                <a:cs typeface="Calibri"/>
              </a:rPr>
              <a:t>of</a:t>
            </a:r>
            <a:r>
              <a:rPr lang="en-US" sz="2400" b="1" spc="55" dirty="0">
                <a:latin typeface="Maiandra GD" panose="020E0502030308020204" pitchFamily="34" charset="0"/>
                <a:cs typeface="Calibri"/>
              </a:rPr>
              <a:t> </a:t>
            </a:r>
            <a:r>
              <a:rPr lang="en-US" sz="2400" b="1" spc="5" dirty="0">
                <a:latin typeface="Maiandra GD" panose="020E0502030308020204" pitchFamily="34" charset="0"/>
                <a:cs typeface="Calibri"/>
              </a:rPr>
              <a:t>the</a:t>
            </a:r>
            <a:r>
              <a:rPr lang="en-US" sz="2400" b="1" spc="45" dirty="0">
                <a:latin typeface="Maiandra GD" panose="020E0502030308020204" pitchFamily="34" charset="0"/>
                <a:cs typeface="Calibri"/>
              </a:rPr>
              <a:t> </a:t>
            </a:r>
            <a:r>
              <a:rPr lang="en-US" sz="2400" b="1" spc="5" dirty="0">
                <a:latin typeface="Maiandra GD" panose="020E0502030308020204" pitchFamily="34" charset="0"/>
                <a:cs typeface="Calibri"/>
              </a:rPr>
              <a:t>atom</a:t>
            </a:r>
            <a:r>
              <a:rPr lang="en-US" sz="2400" b="1" spc="30" dirty="0">
                <a:latin typeface="Maiandra GD" panose="020E0502030308020204" pitchFamily="34" charset="0"/>
                <a:cs typeface="Calibri"/>
              </a:rPr>
              <a:t> </a:t>
            </a:r>
            <a:r>
              <a:rPr lang="en-US" sz="2400" b="1" spc="10" dirty="0">
                <a:latin typeface="Maiandra GD" panose="020E0502030308020204" pitchFamily="34" charset="0"/>
                <a:cs typeface="Calibri"/>
              </a:rPr>
              <a:t>and</a:t>
            </a:r>
            <a:r>
              <a:rPr lang="en-US" sz="2400" b="1" spc="60" dirty="0">
                <a:latin typeface="Maiandra GD" panose="020E0502030308020204" pitchFamily="34" charset="0"/>
                <a:cs typeface="Calibri"/>
              </a:rPr>
              <a:t> </a:t>
            </a:r>
            <a:r>
              <a:rPr lang="en-US" sz="2400" b="1" spc="-5" dirty="0">
                <a:latin typeface="Maiandra GD" panose="020E0502030308020204" pitchFamily="34" charset="0"/>
                <a:cs typeface="Calibri"/>
              </a:rPr>
              <a:t>is</a:t>
            </a:r>
            <a:r>
              <a:rPr lang="en-US" sz="2400" b="1" spc="30" dirty="0">
                <a:latin typeface="Maiandra GD" panose="020E0502030308020204" pitchFamily="34" charset="0"/>
                <a:cs typeface="Calibri"/>
              </a:rPr>
              <a:t> </a:t>
            </a:r>
            <a:r>
              <a:rPr lang="en-US" sz="2400" b="1" spc="-5" dirty="0">
                <a:latin typeface="Maiandra GD" panose="020E0502030308020204" pitchFamily="34" charset="0"/>
                <a:cs typeface="Calibri"/>
              </a:rPr>
              <a:t>simply</a:t>
            </a:r>
            <a:r>
              <a:rPr lang="en-US" sz="2400" b="1" spc="65" dirty="0">
                <a:latin typeface="Maiandra GD" panose="020E0502030308020204" pitchFamily="34" charset="0"/>
                <a:cs typeface="Calibri"/>
              </a:rPr>
              <a:t> </a:t>
            </a:r>
            <a:r>
              <a:rPr lang="en-US" sz="2400" b="1" spc="-20" dirty="0">
                <a:latin typeface="Maiandra GD" panose="020E0502030308020204" pitchFamily="34" charset="0"/>
                <a:cs typeface="Calibri"/>
              </a:rPr>
              <a:t>affected</a:t>
            </a:r>
            <a:r>
              <a:rPr lang="en-US" sz="2400" b="1" spc="70" dirty="0">
                <a:latin typeface="Maiandra GD" panose="020E0502030308020204" pitchFamily="34" charset="0"/>
                <a:cs typeface="Calibri"/>
              </a:rPr>
              <a:t> </a:t>
            </a:r>
            <a:r>
              <a:rPr lang="en-US" sz="2400" b="1" dirty="0">
                <a:latin typeface="Maiandra GD" panose="020E0502030308020204" pitchFamily="34" charset="0"/>
                <a:cs typeface="Calibri"/>
              </a:rPr>
              <a:t>by</a:t>
            </a:r>
            <a:r>
              <a:rPr lang="en-US" sz="2400" b="1" spc="60" dirty="0">
                <a:latin typeface="Maiandra GD" panose="020E0502030308020204" pitchFamily="34" charset="0"/>
                <a:cs typeface="Calibri"/>
              </a:rPr>
              <a:t> </a:t>
            </a:r>
            <a:r>
              <a:rPr lang="en-US" sz="2400" b="1" spc="5" dirty="0">
                <a:latin typeface="Maiandra GD" panose="020E0502030308020204" pitchFamily="34" charset="0"/>
                <a:cs typeface="Calibri"/>
              </a:rPr>
              <a:t>the</a:t>
            </a:r>
            <a:r>
              <a:rPr lang="en-US" sz="2400" b="1" spc="40" dirty="0">
                <a:latin typeface="Maiandra GD" panose="020E0502030308020204" pitchFamily="34" charset="0"/>
                <a:cs typeface="Calibri"/>
              </a:rPr>
              <a:t> </a:t>
            </a:r>
            <a:r>
              <a:rPr lang="en-US" sz="2400" b="1" spc="-5" dirty="0">
                <a:latin typeface="Maiandra GD" panose="020E0502030308020204" pitchFamily="34" charset="0"/>
                <a:cs typeface="Calibri"/>
              </a:rPr>
              <a:t>chemical</a:t>
            </a:r>
            <a:r>
              <a:rPr lang="en-US" sz="2400" b="1" spc="70" dirty="0">
                <a:latin typeface="Maiandra GD" panose="020E0502030308020204" pitchFamily="34" charset="0"/>
                <a:cs typeface="Calibri"/>
              </a:rPr>
              <a:t> </a:t>
            </a:r>
            <a:r>
              <a:rPr lang="en-US" sz="2400" b="1" spc="-10" dirty="0">
                <a:latin typeface="Maiandra GD" panose="020E0502030308020204" pitchFamily="34" charset="0"/>
                <a:cs typeface="Calibri"/>
              </a:rPr>
              <a:t>environment; however </a:t>
            </a:r>
            <a:r>
              <a:rPr lang="en-US" sz="2400" b="1" dirty="0">
                <a:latin typeface="Maiandra GD" panose="020E0502030308020204" pitchFamily="34" charset="0"/>
                <a:cs typeface="Calibri"/>
              </a:rPr>
              <a:t>not </a:t>
            </a:r>
            <a:r>
              <a:rPr lang="en-US" sz="2400" b="1" spc="5" dirty="0">
                <a:latin typeface="Maiandra GD" panose="020E0502030308020204" pitchFamily="34" charset="0"/>
                <a:cs typeface="Calibri"/>
              </a:rPr>
              <a:t>to the similar </a:t>
            </a:r>
            <a:r>
              <a:rPr lang="en-US" sz="2400" b="1" dirty="0">
                <a:latin typeface="Maiandra GD" panose="020E0502030308020204" pitchFamily="34" charset="0"/>
                <a:cs typeface="Calibri"/>
              </a:rPr>
              <a:t>extent </a:t>
            </a:r>
            <a:r>
              <a:rPr lang="en-US" sz="2400" b="1" spc="10" dirty="0">
                <a:latin typeface="Maiandra GD" panose="020E0502030308020204" pitchFamily="34" charset="0"/>
                <a:cs typeface="Calibri"/>
              </a:rPr>
              <a:t>as </a:t>
            </a:r>
            <a:r>
              <a:rPr lang="en-US" sz="2400" b="1" dirty="0">
                <a:latin typeface="Maiandra GD" panose="020E0502030308020204" pitchFamily="34" charset="0"/>
                <a:cs typeface="Calibri"/>
              </a:rPr>
              <a:t>do </a:t>
            </a:r>
            <a:r>
              <a:rPr lang="en-US" sz="2400" b="1" spc="5" dirty="0">
                <a:latin typeface="Maiandra GD" panose="020E0502030308020204" pitchFamily="34" charset="0"/>
                <a:cs typeface="Calibri"/>
              </a:rPr>
              <a:t>the </a:t>
            </a:r>
            <a:r>
              <a:rPr lang="en-US" sz="2400" b="1" spc="10" dirty="0">
                <a:latin typeface="Maiandra GD" panose="020E0502030308020204" pitchFamily="34" charset="0"/>
                <a:cs typeface="Calibri"/>
              </a:rPr>
              <a:t>d</a:t>
            </a:r>
            <a:r>
              <a:rPr lang="en-US" sz="2400" b="1" spc="-275" dirty="0">
                <a:latin typeface="Maiandra GD" panose="020E0502030308020204" pitchFamily="34" charset="0"/>
                <a:cs typeface="Calibri"/>
              </a:rPr>
              <a:t> </a:t>
            </a:r>
            <a:r>
              <a:rPr lang="en-US" sz="2400" b="1" spc="-10" dirty="0">
                <a:latin typeface="Maiandra GD" panose="020E0502030308020204" pitchFamily="34" charset="0"/>
                <a:cs typeface="Calibri"/>
              </a:rPr>
              <a:t>electrons.</a:t>
            </a:r>
            <a:endParaRPr lang="en-US" sz="2400" b="1" dirty="0">
              <a:latin typeface="Maiandra GD" panose="020E0502030308020204" pitchFamily="34" charset="0"/>
              <a:cs typeface="Calibri"/>
            </a:endParaRPr>
          </a:p>
          <a:p>
            <a:pPr marL="298450" marR="5080" indent="-286385">
              <a:lnSpc>
                <a:spcPct val="150200"/>
              </a:lnSpc>
              <a:buFont typeface="Arial"/>
              <a:buChar char="•"/>
              <a:tabLst>
                <a:tab pos="298450" algn="l"/>
                <a:tab pos="299085" algn="l"/>
              </a:tabLst>
            </a:pPr>
            <a:r>
              <a:rPr lang="en-US" sz="2400" b="1" dirty="0">
                <a:latin typeface="Maiandra GD" panose="020E0502030308020204" pitchFamily="34" charset="0"/>
                <a:cs typeface="Calibri"/>
              </a:rPr>
              <a:t>The less </a:t>
            </a:r>
            <a:r>
              <a:rPr lang="en-US" sz="2400" b="1" spc="-10" dirty="0">
                <a:latin typeface="Maiandra GD" panose="020E0502030308020204" pitchFamily="34" charset="0"/>
                <a:cs typeface="Calibri"/>
              </a:rPr>
              <a:t>sharply </a:t>
            </a:r>
            <a:r>
              <a:rPr lang="en-US" sz="2400" b="1" spc="-5" dirty="0">
                <a:latin typeface="Maiandra GD" panose="020E0502030308020204" pitchFamily="34" charset="0"/>
                <a:cs typeface="Calibri"/>
              </a:rPr>
              <a:t>stated </a:t>
            </a:r>
            <a:r>
              <a:rPr lang="en-US" sz="2400" b="1" spc="-10" dirty="0">
                <a:latin typeface="Maiandra GD" panose="020E0502030308020204" pitchFamily="34" charset="0"/>
                <a:cs typeface="Calibri"/>
              </a:rPr>
              <a:t>distinctions between </a:t>
            </a:r>
            <a:r>
              <a:rPr lang="en-US" sz="2400" b="1" spc="5" dirty="0">
                <a:latin typeface="Maiandra GD" panose="020E0502030308020204" pitchFamily="34" charset="0"/>
                <a:cs typeface="Calibri"/>
              </a:rPr>
              <a:t>the </a:t>
            </a:r>
            <a:r>
              <a:rPr lang="en-US" sz="2400" b="1" spc="20" dirty="0">
                <a:latin typeface="Maiandra GD" panose="020E0502030308020204" pitchFamily="34" charset="0"/>
                <a:cs typeface="Calibri"/>
              </a:rPr>
              <a:t>5f </a:t>
            </a:r>
            <a:r>
              <a:rPr lang="en-US" sz="2400" b="1" spc="5" dirty="0">
                <a:latin typeface="Maiandra GD" panose="020E0502030308020204" pitchFamily="34" charset="0"/>
                <a:cs typeface="Calibri"/>
              </a:rPr>
              <a:t>and </a:t>
            </a:r>
            <a:r>
              <a:rPr lang="en-US" sz="2400" b="1" spc="20" dirty="0">
                <a:latin typeface="Maiandra GD" panose="020E0502030308020204" pitchFamily="34" charset="0"/>
                <a:cs typeface="Calibri"/>
              </a:rPr>
              <a:t>6d </a:t>
            </a:r>
            <a:r>
              <a:rPr lang="en-US" sz="2400" b="1" spc="-15" dirty="0">
                <a:latin typeface="Maiandra GD" panose="020E0502030308020204" pitchFamily="34" charset="0"/>
                <a:cs typeface="Calibri"/>
              </a:rPr>
              <a:t>electrons </a:t>
            </a:r>
            <a:r>
              <a:rPr lang="en-US" sz="2400" b="1" spc="10" dirty="0">
                <a:latin typeface="Maiandra GD" panose="020E0502030308020204" pitchFamily="34" charset="0"/>
                <a:cs typeface="Calibri"/>
              </a:rPr>
              <a:t>as </a:t>
            </a:r>
            <a:r>
              <a:rPr lang="en-US" sz="2400" b="1" spc="-10" dirty="0">
                <a:latin typeface="Maiandra GD" panose="020E0502030308020204" pitchFamily="34" charset="0"/>
                <a:cs typeface="Calibri"/>
              </a:rPr>
              <a:t>compared </a:t>
            </a:r>
            <a:r>
              <a:rPr lang="en-US" sz="2400" b="1" spc="5" dirty="0">
                <a:latin typeface="Maiandra GD" panose="020E0502030308020204" pitchFamily="34" charset="0"/>
                <a:cs typeface="Calibri"/>
              </a:rPr>
              <a:t>by </a:t>
            </a:r>
            <a:r>
              <a:rPr lang="en-US" sz="2400" b="1" spc="20" dirty="0">
                <a:latin typeface="Maiandra GD" panose="020E0502030308020204" pitchFamily="34" charset="0"/>
                <a:cs typeface="Calibri"/>
              </a:rPr>
              <a:t>4f </a:t>
            </a:r>
            <a:r>
              <a:rPr lang="en-US" sz="2400" b="1" spc="5" dirty="0">
                <a:latin typeface="Maiandra GD" panose="020E0502030308020204" pitchFamily="34" charset="0"/>
                <a:cs typeface="Calibri"/>
              </a:rPr>
              <a:t>and </a:t>
            </a:r>
            <a:r>
              <a:rPr lang="en-US" sz="2400" b="1" spc="20" dirty="0">
                <a:latin typeface="Maiandra GD" panose="020E0502030308020204" pitchFamily="34" charset="0"/>
                <a:cs typeface="Calibri"/>
              </a:rPr>
              <a:t>5d  </a:t>
            </a:r>
            <a:r>
              <a:rPr lang="en-US" sz="2400" b="1" spc="-10" dirty="0">
                <a:latin typeface="Maiandra GD" panose="020E0502030308020204" pitchFamily="34" charset="0"/>
                <a:cs typeface="Calibri"/>
              </a:rPr>
              <a:t>electrons.</a:t>
            </a:r>
            <a:endParaRPr lang="en-US" sz="2400" b="1" dirty="0">
              <a:latin typeface="Maiandra GD" panose="020E0502030308020204" pitchFamily="34" charset="0"/>
              <a:cs typeface="Calibri"/>
            </a:endParaRPr>
          </a:p>
        </p:txBody>
      </p:sp>
    </p:spTree>
    <p:extLst>
      <p:ext uri="{BB962C8B-B14F-4D97-AF65-F5344CB8AC3E}">
        <p14:creationId xmlns:p14="http://schemas.microsoft.com/office/powerpoint/2010/main" val="27002064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CA91AA-2FC2-41D1-9E77-13FA223EF54B}"/>
              </a:ext>
            </a:extLst>
          </p:cNvPr>
          <p:cNvSpPr/>
          <p:nvPr/>
        </p:nvSpPr>
        <p:spPr>
          <a:xfrm>
            <a:off x="149462" y="161769"/>
            <a:ext cx="1259640" cy="369332"/>
          </a:xfrm>
          <a:prstGeom prst="rect">
            <a:avLst/>
          </a:prstGeom>
        </p:spPr>
        <p:txBody>
          <a:bodyPr wrap="none">
            <a:spAutoFit/>
          </a:bodyPr>
          <a:lstStyle/>
          <a:p>
            <a:r>
              <a:rPr lang="en-IN" b="1" spc="10" dirty="0">
                <a:solidFill>
                  <a:srgbClr val="FF0000"/>
                </a:solidFill>
                <a:latin typeface="Maiandra GD" panose="020E0502030308020204" pitchFamily="34" charset="0"/>
                <a:cs typeface="Calibri"/>
              </a:rPr>
              <a:t>Similarities</a:t>
            </a:r>
            <a:endParaRPr lang="en-IN" b="1" dirty="0">
              <a:solidFill>
                <a:srgbClr val="FF0000"/>
              </a:solidFill>
              <a:latin typeface="Maiandra GD" panose="020E0502030308020204" pitchFamily="34" charset="0"/>
            </a:endParaRPr>
          </a:p>
        </p:txBody>
      </p:sp>
      <p:sp>
        <p:nvSpPr>
          <p:cNvPr id="3" name="Rectangle 2">
            <a:extLst>
              <a:ext uri="{FF2B5EF4-FFF2-40B4-BE49-F238E27FC236}">
                <a16:creationId xmlns:a16="http://schemas.microsoft.com/office/drawing/2014/main" id="{49C55150-91B3-42CF-B09B-83E1D62AD2A9}"/>
              </a:ext>
            </a:extLst>
          </p:cNvPr>
          <p:cNvSpPr/>
          <p:nvPr/>
        </p:nvSpPr>
        <p:spPr>
          <a:xfrm>
            <a:off x="149462" y="485732"/>
            <a:ext cx="4950682" cy="6188297"/>
          </a:xfrm>
          <a:prstGeom prst="rect">
            <a:avLst/>
          </a:prstGeom>
        </p:spPr>
        <p:txBody>
          <a:bodyPr wrap="square">
            <a:spAutoFit/>
          </a:bodyPr>
          <a:lstStyle/>
          <a:p>
            <a:pPr marL="241300" indent="-229235">
              <a:lnSpc>
                <a:spcPct val="100000"/>
              </a:lnSpc>
              <a:spcBef>
                <a:spcPts val="125"/>
              </a:spcBef>
              <a:buFont typeface="Arial"/>
              <a:buChar char="•"/>
              <a:tabLst>
                <a:tab pos="241300" algn="l"/>
                <a:tab pos="241935" algn="l"/>
              </a:tabLst>
            </a:pPr>
            <a:r>
              <a:rPr lang="en-US" b="1" dirty="0">
                <a:latin typeface="Maiandra GD" panose="020E0502030308020204" pitchFamily="34" charset="0"/>
                <a:cs typeface="Calibri"/>
              </a:rPr>
              <a:t>Both </a:t>
            </a:r>
            <a:r>
              <a:rPr lang="en-US" b="1" spc="5" dirty="0">
                <a:latin typeface="Maiandra GD" panose="020E0502030308020204" pitchFamily="34" charset="0"/>
                <a:cs typeface="Calibri"/>
              </a:rPr>
              <a:t>the </a:t>
            </a:r>
            <a:r>
              <a:rPr lang="en-US" b="1" spc="-10" dirty="0">
                <a:latin typeface="Maiandra GD" panose="020E0502030308020204" pitchFamily="34" charset="0"/>
                <a:cs typeface="Calibri"/>
              </a:rPr>
              <a:t>series </a:t>
            </a:r>
            <a:r>
              <a:rPr lang="en-US" b="1" dirty="0">
                <a:latin typeface="Maiandra GD" panose="020E0502030308020204" pitchFamily="34" charset="0"/>
                <a:cs typeface="Calibri"/>
              </a:rPr>
              <a:t>show </a:t>
            </a:r>
            <a:r>
              <a:rPr lang="en-US" b="1" spc="10" dirty="0">
                <a:latin typeface="Maiandra GD" panose="020E0502030308020204" pitchFamily="34" charset="0"/>
                <a:cs typeface="Calibri"/>
              </a:rPr>
              <a:t>a </a:t>
            </a:r>
            <a:r>
              <a:rPr lang="en-US" b="1" spc="-10" dirty="0">
                <a:latin typeface="Maiandra GD" panose="020E0502030308020204" pitchFamily="34" charset="0"/>
                <a:cs typeface="Calibri"/>
              </a:rPr>
              <a:t>+3 </a:t>
            </a:r>
            <a:r>
              <a:rPr lang="en-US" b="1" spc="5" dirty="0">
                <a:latin typeface="Maiandra GD" panose="020E0502030308020204" pitchFamily="34" charset="0"/>
                <a:cs typeface="Calibri"/>
              </a:rPr>
              <a:t>oxidation</a:t>
            </a:r>
            <a:r>
              <a:rPr lang="en-US" b="1" spc="210" dirty="0">
                <a:latin typeface="Maiandra GD" panose="020E0502030308020204" pitchFamily="34" charset="0"/>
                <a:cs typeface="Calibri"/>
              </a:rPr>
              <a:t> </a:t>
            </a:r>
            <a:r>
              <a:rPr lang="en-US" b="1" spc="-5" dirty="0">
                <a:latin typeface="Maiandra GD" panose="020E0502030308020204" pitchFamily="34" charset="0"/>
                <a:cs typeface="Calibri"/>
              </a:rPr>
              <a:t>state.</a:t>
            </a:r>
            <a:endParaRPr lang="en-US" b="1" dirty="0">
              <a:latin typeface="Maiandra GD" panose="020E0502030308020204" pitchFamily="34" charset="0"/>
              <a:cs typeface="Calibri"/>
            </a:endParaRPr>
          </a:p>
          <a:p>
            <a:pPr marL="241300" marR="525145" indent="-229235">
              <a:lnSpc>
                <a:spcPct val="177700"/>
              </a:lnSpc>
              <a:spcBef>
                <a:spcPts val="975"/>
              </a:spcBef>
              <a:buFont typeface="Arial"/>
              <a:buChar char="•"/>
              <a:tabLst>
                <a:tab pos="241300" algn="l"/>
                <a:tab pos="241935" algn="l"/>
              </a:tabLst>
            </a:pPr>
            <a:r>
              <a:rPr lang="en-US" b="1" spc="-5" dirty="0">
                <a:latin typeface="Maiandra GD" panose="020E0502030308020204" pitchFamily="34" charset="0"/>
                <a:cs typeface="Calibri"/>
              </a:rPr>
              <a:t>In </a:t>
            </a:r>
            <a:r>
              <a:rPr lang="en-US" b="1" spc="5" dirty="0">
                <a:latin typeface="Maiandra GD" panose="020E0502030308020204" pitchFamily="34" charset="0"/>
                <a:cs typeface="Calibri"/>
              </a:rPr>
              <a:t>both the </a:t>
            </a:r>
            <a:r>
              <a:rPr lang="en-US" b="1" spc="-10" dirty="0">
                <a:latin typeface="Maiandra GD" panose="020E0502030308020204" pitchFamily="34" charset="0"/>
                <a:cs typeface="Calibri"/>
              </a:rPr>
              <a:t>series </a:t>
            </a:r>
            <a:r>
              <a:rPr lang="en-US" b="1" spc="5" dirty="0">
                <a:latin typeface="Maiandra GD" panose="020E0502030308020204" pitchFamily="34" charset="0"/>
                <a:cs typeface="Calibri"/>
              </a:rPr>
              <a:t>the </a:t>
            </a:r>
            <a:r>
              <a:rPr lang="en-US" b="1" dirty="0">
                <a:latin typeface="Maiandra GD" panose="020E0502030308020204" pitchFamily="34" charset="0"/>
                <a:cs typeface="Calibri"/>
              </a:rPr>
              <a:t>f-orbitals are filled  gradually.</a:t>
            </a:r>
          </a:p>
          <a:p>
            <a:pPr>
              <a:lnSpc>
                <a:spcPct val="100000"/>
              </a:lnSpc>
              <a:spcBef>
                <a:spcPts val="40"/>
              </a:spcBef>
              <a:buFont typeface="Arial"/>
              <a:buChar char="•"/>
            </a:pPr>
            <a:endParaRPr lang="en-US" sz="2400" b="1" dirty="0">
              <a:latin typeface="Maiandra GD" panose="020E0502030308020204" pitchFamily="34" charset="0"/>
              <a:cs typeface="Calibri"/>
            </a:endParaRPr>
          </a:p>
          <a:p>
            <a:pPr marL="241300" indent="-229235">
              <a:lnSpc>
                <a:spcPct val="100000"/>
              </a:lnSpc>
              <a:buFont typeface="Arial"/>
              <a:buChar char="•"/>
              <a:tabLst>
                <a:tab pos="241300" algn="l"/>
                <a:tab pos="241935" algn="l"/>
              </a:tabLst>
            </a:pPr>
            <a:r>
              <a:rPr lang="en-US" b="1" dirty="0">
                <a:latin typeface="Maiandra GD" panose="020E0502030308020204" pitchFamily="34" charset="0"/>
                <a:cs typeface="Calibri"/>
              </a:rPr>
              <a:t>Ionic </a:t>
            </a:r>
            <a:r>
              <a:rPr lang="en-US" b="1" spc="5" dirty="0">
                <a:latin typeface="Maiandra GD" panose="020E0502030308020204" pitchFamily="34" charset="0"/>
                <a:cs typeface="Calibri"/>
              </a:rPr>
              <a:t>radius of </a:t>
            </a:r>
            <a:r>
              <a:rPr lang="en-US" b="1" spc="10" dirty="0">
                <a:latin typeface="Maiandra GD" panose="020E0502030308020204" pitchFamily="34" charset="0"/>
                <a:cs typeface="Calibri"/>
              </a:rPr>
              <a:t>the </a:t>
            </a:r>
            <a:r>
              <a:rPr lang="en-US" b="1" dirty="0">
                <a:latin typeface="Maiandra GD" panose="020E0502030308020204" pitchFamily="34" charset="0"/>
                <a:cs typeface="Calibri"/>
              </a:rPr>
              <a:t>elements </a:t>
            </a:r>
            <a:r>
              <a:rPr lang="en-US" b="1" spc="10" dirty="0">
                <a:latin typeface="Maiandra GD" panose="020E0502030308020204" pitchFamily="34" charset="0"/>
                <a:cs typeface="Calibri"/>
              </a:rPr>
              <a:t>in </a:t>
            </a:r>
            <a:r>
              <a:rPr lang="en-US" b="1" spc="5" dirty="0">
                <a:latin typeface="Maiandra GD" panose="020E0502030308020204" pitchFamily="34" charset="0"/>
                <a:cs typeface="Calibri"/>
              </a:rPr>
              <a:t>both </a:t>
            </a:r>
            <a:r>
              <a:rPr lang="en-US" b="1" spc="10" dirty="0">
                <a:latin typeface="Maiandra GD" panose="020E0502030308020204" pitchFamily="34" charset="0"/>
                <a:cs typeface="Calibri"/>
              </a:rPr>
              <a:t>the</a:t>
            </a:r>
            <a:r>
              <a:rPr lang="en-US" b="1" spc="55" dirty="0">
                <a:latin typeface="Maiandra GD" panose="020E0502030308020204" pitchFamily="34" charset="0"/>
                <a:cs typeface="Calibri"/>
              </a:rPr>
              <a:t> </a:t>
            </a:r>
            <a:r>
              <a:rPr lang="en-US" b="1" spc="-10" dirty="0">
                <a:latin typeface="Maiandra GD" panose="020E0502030308020204" pitchFamily="34" charset="0"/>
                <a:cs typeface="Calibri"/>
              </a:rPr>
              <a:t>series</a:t>
            </a:r>
            <a:endParaRPr lang="en-US" b="1" dirty="0">
              <a:latin typeface="Maiandra GD" panose="020E0502030308020204" pitchFamily="34" charset="0"/>
              <a:cs typeface="Calibri"/>
            </a:endParaRPr>
          </a:p>
          <a:p>
            <a:pPr marL="241300">
              <a:lnSpc>
                <a:spcPct val="100000"/>
              </a:lnSpc>
              <a:spcBef>
                <a:spcPts val="1370"/>
              </a:spcBef>
            </a:pPr>
            <a:r>
              <a:rPr lang="en-US" b="1" spc="-10" dirty="0">
                <a:latin typeface="Maiandra GD" panose="020E0502030308020204" pitchFamily="34" charset="0"/>
                <a:cs typeface="Calibri"/>
              </a:rPr>
              <a:t>decreases </a:t>
            </a:r>
            <a:r>
              <a:rPr lang="en-US" b="1" spc="10" dirty="0">
                <a:latin typeface="Maiandra GD" panose="020E0502030308020204" pitchFamily="34" charset="0"/>
                <a:cs typeface="Calibri"/>
              </a:rPr>
              <a:t>with </a:t>
            </a:r>
            <a:r>
              <a:rPr lang="en-US" b="1" spc="5" dirty="0">
                <a:latin typeface="Maiandra GD" panose="020E0502030308020204" pitchFamily="34" charset="0"/>
                <a:cs typeface="Calibri"/>
              </a:rPr>
              <a:t>the </a:t>
            </a:r>
            <a:r>
              <a:rPr lang="en-US" b="1" spc="-5" dirty="0">
                <a:latin typeface="Maiandra GD" panose="020E0502030308020204" pitchFamily="34" charset="0"/>
                <a:cs typeface="Calibri"/>
              </a:rPr>
              <a:t>increase </a:t>
            </a:r>
            <a:r>
              <a:rPr lang="en-US" b="1" spc="15" dirty="0">
                <a:latin typeface="Maiandra GD" panose="020E0502030308020204" pitchFamily="34" charset="0"/>
                <a:cs typeface="Calibri"/>
              </a:rPr>
              <a:t>in </a:t>
            </a:r>
            <a:r>
              <a:rPr lang="en-US" b="1" spc="10" dirty="0">
                <a:latin typeface="Maiandra GD" panose="020E0502030308020204" pitchFamily="34" charset="0"/>
                <a:cs typeface="Calibri"/>
              </a:rPr>
              <a:t>atomic</a:t>
            </a:r>
            <a:r>
              <a:rPr lang="en-US" b="1" spc="-215" dirty="0">
                <a:latin typeface="Maiandra GD" panose="020E0502030308020204" pitchFamily="34" charset="0"/>
                <a:cs typeface="Calibri"/>
              </a:rPr>
              <a:t> </a:t>
            </a:r>
            <a:r>
              <a:rPr lang="en-US" b="1" spc="-20" dirty="0">
                <a:latin typeface="Maiandra GD" panose="020E0502030308020204" pitchFamily="34" charset="0"/>
                <a:cs typeface="Calibri"/>
              </a:rPr>
              <a:t>number.</a:t>
            </a:r>
            <a:endParaRPr lang="en-US" b="1" dirty="0">
              <a:latin typeface="Maiandra GD" panose="020E0502030308020204" pitchFamily="34" charset="0"/>
              <a:cs typeface="Calibri"/>
            </a:endParaRPr>
          </a:p>
          <a:p>
            <a:pPr marL="241300" marR="40640" indent="-229235">
              <a:lnSpc>
                <a:spcPct val="175600"/>
              </a:lnSpc>
              <a:spcBef>
                <a:spcPts val="1015"/>
              </a:spcBef>
              <a:buFont typeface="Arial"/>
              <a:buChar char="•"/>
              <a:tabLst>
                <a:tab pos="241300" algn="l"/>
                <a:tab pos="241935" algn="l"/>
              </a:tabLst>
            </a:pPr>
            <a:r>
              <a:rPr lang="en-US" b="1" dirty="0">
                <a:latin typeface="Maiandra GD" panose="020E0502030308020204" pitchFamily="34" charset="0"/>
                <a:cs typeface="Calibri"/>
              </a:rPr>
              <a:t>The electronegativity </a:t>
            </a:r>
            <a:r>
              <a:rPr lang="en-US" b="1" spc="5" dirty="0">
                <a:latin typeface="Maiandra GD" panose="020E0502030308020204" pitchFamily="34" charset="0"/>
                <a:cs typeface="Calibri"/>
              </a:rPr>
              <a:t>of all </a:t>
            </a:r>
            <a:r>
              <a:rPr lang="en-US" b="1" spc="10" dirty="0">
                <a:latin typeface="Maiandra GD" panose="020E0502030308020204" pitchFamily="34" charset="0"/>
                <a:cs typeface="Calibri"/>
              </a:rPr>
              <a:t>the </a:t>
            </a:r>
            <a:r>
              <a:rPr lang="en-US" b="1" dirty="0">
                <a:latin typeface="Maiandra GD" panose="020E0502030308020204" pitchFamily="34" charset="0"/>
                <a:cs typeface="Calibri"/>
              </a:rPr>
              <a:t>elements </a:t>
            </a:r>
            <a:r>
              <a:rPr lang="en-US" b="1" spc="10" dirty="0">
                <a:latin typeface="Maiandra GD" panose="020E0502030308020204" pitchFamily="34" charset="0"/>
                <a:cs typeface="Calibri"/>
              </a:rPr>
              <a:t>in  </a:t>
            </a:r>
            <a:r>
              <a:rPr lang="en-US" b="1" spc="5" dirty="0">
                <a:latin typeface="Maiandra GD" panose="020E0502030308020204" pitchFamily="34" charset="0"/>
                <a:cs typeface="Calibri"/>
              </a:rPr>
              <a:t>both the </a:t>
            </a:r>
            <a:r>
              <a:rPr lang="en-US" b="1" spc="-10" dirty="0">
                <a:latin typeface="Maiandra GD" panose="020E0502030308020204" pitchFamily="34" charset="0"/>
                <a:cs typeface="Calibri"/>
              </a:rPr>
              <a:t>series </a:t>
            </a:r>
            <a:r>
              <a:rPr lang="en-US" b="1" spc="10" dirty="0">
                <a:latin typeface="Maiandra GD" panose="020E0502030308020204" pitchFamily="34" charset="0"/>
                <a:cs typeface="Calibri"/>
              </a:rPr>
              <a:t>is low </a:t>
            </a:r>
            <a:r>
              <a:rPr lang="en-US" b="1" spc="5" dirty="0">
                <a:latin typeface="Maiandra GD" panose="020E0502030308020204" pitchFamily="34" charset="0"/>
                <a:cs typeface="Calibri"/>
              </a:rPr>
              <a:t>and </a:t>
            </a:r>
            <a:r>
              <a:rPr lang="en-US" b="1" dirty="0">
                <a:latin typeface="Maiandra GD" panose="020E0502030308020204" pitchFamily="34" charset="0"/>
                <a:cs typeface="Calibri"/>
              </a:rPr>
              <a:t>are </a:t>
            </a:r>
            <a:r>
              <a:rPr lang="en-US" b="1" spc="5" dirty="0">
                <a:latin typeface="Maiandra GD" panose="020E0502030308020204" pitchFamily="34" charset="0"/>
                <a:cs typeface="Calibri"/>
              </a:rPr>
              <a:t>said </a:t>
            </a:r>
            <a:r>
              <a:rPr lang="en-US" b="1" spc="10" dirty="0">
                <a:latin typeface="Maiandra GD" panose="020E0502030308020204" pitchFamily="34" charset="0"/>
                <a:cs typeface="Calibri"/>
              </a:rPr>
              <a:t>to be highly  </a:t>
            </a:r>
            <a:r>
              <a:rPr lang="en-US" b="1" spc="-10" dirty="0">
                <a:latin typeface="Maiandra GD" panose="020E0502030308020204" pitchFamily="34" charset="0"/>
                <a:cs typeface="Calibri"/>
              </a:rPr>
              <a:t>reactive.</a:t>
            </a:r>
            <a:endParaRPr lang="en-US" b="1" dirty="0">
              <a:latin typeface="Maiandra GD" panose="020E0502030308020204" pitchFamily="34" charset="0"/>
              <a:cs typeface="Calibri"/>
            </a:endParaRPr>
          </a:p>
          <a:p>
            <a:pPr marL="241300" marR="5080" indent="-229235" algn="just">
              <a:lnSpc>
                <a:spcPct val="175600"/>
              </a:lnSpc>
              <a:spcBef>
                <a:spcPts val="1015"/>
              </a:spcBef>
              <a:buFont typeface="Arial"/>
              <a:buChar char="•"/>
              <a:tabLst>
                <a:tab pos="241935" algn="l"/>
              </a:tabLst>
            </a:pPr>
            <a:r>
              <a:rPr lang="en-US" b="1" dirty="0">
                <a:latin typeface="Maiandra GD" panose="020E0502030308020204" pitchFamily="34" charset="0"/>
                <a:cs typeface="Calibri"/>
              </a:rPr>
              <a:t>The </a:t>
            </a:r>
            <a:r>
              <a:rPr lang="en-US" b="1" spc="-5" dirty="0">
                <a:latin typeface="Maiandra GD" panose="020E0502030308020204" pitchFamily="34" charset="0"/>
                <a:cs typeface="Calibri"/>
              </a:rPr>
              <a:t>nitrates, per </a:t>
            </a:r>
            <a:r>
              <a:rPr lang="en-US" b="1" dirty="0">
                <a:latin typeface="Maiandra GD" panose="020E0502030308020204" pitchFamily="34" charset="0"/>
                <a:cs typeface="Calibri"/>
              </a:rPr>
              <a:t>chlorates </a:t>
            </a:r>
            <a:r>
              <a:rPr lang="en-US" b="1" spc="5" dirty="0">
                <a:latin typeface="Maiandra GD" panose="020E0502030308020204" pitchFamily="34" charset="0"/>
                <a:cs typeface="Calibri"/>
              </a:rPr>
              <a:t>and </a:t>
            </a:r>
            <a:r>
              <a:rPr lang="en-US" b="1" dirty="0">
                <a:latin typeface="Maiandra GD" panose="020E0502030308020204" pitchFamily="34" charset="0"/>
                <a:cs typeface="Calibri"/>
              </a:rPr>
              <a:t>sulphates </a:t>
            </a:r>
            <a:r>
              <a:rPr lang="en-US" b="1" spc="5" dirty="0">
                <a:latin typeface="Maiandra GD" panose="020E0502030308020204" pitchFamily="34" charset="0"/>
                <a:cs typeface="Calibri"/>
              </a:rPr>
              <a:t>of all  the </a:t>
            </a:r>
            <a:r>
              <a:rPr lang="en-US" b="1" spc="-5" dirty="0">
                <a:latin typeface="Maiandra GD" panose="020E0502030308020204" pitchFamily="34" charset="0"/>
                <a:cs typeface="Calibri"/>
              </a:rPr>
              <a:t>elements </a:t>
            </a:r>
            <a:r>
              <a:rPr lang="en-US" b="1" dirty="0">
                <a:latin typeface="Maiandra GD" panose="020E0502030308020204" pitchFamily="34" charset="0"/>
                <a:cs typeface="Calibri"/>
              </a:rPr>
              <a:t>are </a:t>
            </a:r>
            <a:r>
              <a:rPr lang="en-US" b="1" spc="5" dirty="0">
                <a:latin typeface="Maiandra GD" panose="020E0502030308020204" pitchFamily="34" charset="0"/>
                <a:cs typeface="Calibri"/>
              </a:rPr>
              <a:t>soluble </a:t>
            </a:r>
            <a:r>
              <a:rPr lang="en-US" b="1" spc="10" dirty="0">
                <a:latin typeface="Maiandra GD" panose="020E0502030308020204" pitchFamily="34" charset="0"/>
                <a:cs typeface="Calibri"/>
              </a:rPr>
              <a:t>while </a:t>
            </a:r>
            <a:r>
              <a:rPr lang="en-US" b="1" spc="5" dirty="0">
                <a:latin typeface="Maiandra GD" panose="020E0502030308020204" pitchFamily="34" charset="0"/>
                <a:cs typeface="Calibri"/>
              </a:rPr>
              <a:t>the </a:t>
            </a:r>
            <a:r>
              <a:rPr lang="en-US" b="1" dirty="0">
                <a:latin typeface="Maiandra GD" panose="020E0502030308020204" pitchFamily="34" charset="0"/>
                <a:cs typeface="Calibri"/>
              </a:rPr>
              <a:t>hydroxides,  </a:t>
            </a:r>
            <a:r>
              <a:rPr lang="en-US" b="1" spc="-5" dirty="0">
                <a:latin typeface="Maiandra GD" panose="020E0502030308020204" pitchFamily="34" charset="0"/>
                <a:cs typeface="Calibri"/>
              </a:rPr>
              <a:t>fluorides </a:t>
            </a:r>
            <a:r>
              <a:rPr lang="en-US" b="1" spc="5" dirty="0">
                <a:latin typeface="Maiandra GD" panose="020E0502030308020204" pitchFamily="34" charset="0"/>
                <a:cs typeface="Calibri"/>
              </a:rPr>
              <a:t>and </a:t>
            </a:r>
            <a:r>
              <a:rPr lang="en-US" b="1" dirty="0">
                <a:latin typeface="Maiandra GD" panose="020E0502030308020204" pitchFamily="34" charset="0"/>
                <a:cs typeface="Calibri"/>
              </a:rPr>
              <a:t>carbonates are</a:t>
            </a:r>
            <a:r>
              <a:rPr lang="en-US" b="1" spc="35" dirty="0">
                <a:latin typeface="Maiandra GD" panose="020E0502030308020204" pitchFamily="34" charset="0"/>
                <a:cs typeface="Calibri"/>
              </a:rPr>
              <a:t> </a:t>
            </a:r>
            <a:r>
              <a:rPr lang="en-US" b="1" dirty="0">
                <a:latin typeface="Maiandra GD" panose="020E0502030308020204" pitchFamily="34" charset="0"/>
                <a:cs typeface="Calibri"/>
              </a:rPr>
              <a:t>insoluble.</a:t>
            </a:r>
          </a:p>
        </p:txBody>
      </p:sp>
      <p:pic>
        <p:nvPicPr>
          <p:cNvPr id="2050" name="Picture 2" descr="Comparison of Lanthanides and Actinides | Homework Help ...">
            <a:extLst>
              <a:ext uri="{FF2B5EF4-FFF2-40B4-BE49-F238E27FC236}">
                <a16:creationId xmlns:a16="http://schemas.microsoft.com/office/drawing/2014/main" id="{5A3302A0-646C-4EB2-93EE-B7E850736B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0144" y="39755"/>
            <a:ext cx="6942394" cy="6711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5420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2">
            <a:extLst>
              <a:ext uri="{FF2B5EF4-FFF2-40B4-BE49-F238E27FC236}">
                <a16:creationId xmlns:a16="http://schemas.microsoft.com/office/drawing/2014/main" id="{1D153418-8CA7-4903-921F-211415683969}"/>
              </a:ext>
            </a:extLst>
          </p:cNvPr>
          <p:cNvSpPr/>
          <p:nvPr/>
        </p:nvSpPr>
        <p:spPr>
          <a:xfrm>
            <a:off x="131974" y="259237"/>
            <a:ext cx="11528981" cy="6598763"/>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570181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76AB75D5-3092-4B38-BDE2-7F22E5D55821}"/>
              </a:ext>
            </a:extLst>
          </p:cNvPr>
          <p:cNvSpPr/>
          <p:nvPr/>
        </p:nvSpPr>
        <p:spPr>
          <a:xfrm>
            <a:off x="1689538" y="266461"/>
            <a:ext cx="8812924" cy="6325077"/>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5250323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101217-1945-4A02-B072-0C8321DE554B}"/>
              </a:ext>
            </a:extLst>
          </p:cNvPr>
          <p:cNvSpPr txBox="1"/>
          <p:nvPr/>
        </p:nvSpPr>
        <p:spPr>
          <a:xfrm rot="20843910" flipH="1">
            <a:off x="3246118" y="2262282"/>
            <a:ext cx="6388875" cy="1569660"/>
          </a:xfrm>
          <a:prstGeom prst="rect">
            <a:avLst/>
          </a:prstGeom>
          <a:noFill/>
        </p:spPr>
        <p:txBody>
          <a:bodyPr wrap="square" rtlCol="0">
            <a:spAutoFit/>
          </a:bodyPr>
          <a:lstStyle/>
          <a:p>
            <a:r>
              <a:rPr lang="en-US" sz="9600" b="1" dirty="0">
                <a:solidFill>
                  <a:srgbClr val="FF0000"/>
                </a:solidFill>
                <a:effectLst>
                  <a:outerShdw blurRad="38100" dist="38100" dir="2700000" algn="tl">
                    <a:srgbClr val="000000">
                      <a:alpha val="43137"/>
                    </a:srgbClr>
                  </a:outerShdw>
                </a:effectLst>
                <a:latin typeface="Maiandra GD" panose="020E0502030308020204" pitchFamily="34" charset="0"/>
              </a:rPr>
              <a:t>Thank You</a:t>
            </a:r>
            <a:endParaRPr lang="en-IN" sz="9600" b="1" dirty="0">
              <a:solidFill>
                <a:srgbClr val="FF0000"/>
              </a:solidFill>
              <a:effectLst>
                <a:outerShdw blurRad="38100" dist="38100" dir="2700000" algn="tl">
                  <a:srgbClr val="000000">
                    <a:alpha val="43137"/>
                  </a:srgbClr>
                </a:outerShdw>
              </a:effectLst>
              <a:latin typeface="Maiandra GD" panose="020E0502030308020204" pitchFamily="34" charset="0"/>
            </a:endParaRPr>
          </a:p>
        </p:txBody>
      </p:sp>
    </p:spTree>
    <p:extLst>
      <p:ext uri="{BB962C8B-B14F-4D97-AF65-F5344CB8AC3E}">
        <p14:creationId xmlns:p14="http://schemas.microsoft.com/office/powerpoint/2010/main" val="353426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5CB2642A-C07D-40DB-B65A-F2E999A0A13D}"/>
              </a:ext>
            </a:extLst>
          </p:cNvPr>
          <p:cNvSpPr/>
          <p:nvPr/>
        </p:nvSpPr>
        <p:spPr>
          <a:xfrm>
            <a:off x="471340" y="42126"/>
            <a:ext cx="8295588" cy="3832290"/>
          </a:xfrm>
          <a:prstGeom prst="rect">
            <a:avLst/>
          </a:prstGeom>
          <a:blipFill>
            <a:blip r:embed="rId2" cstate="print"/>
            <a:stretch>
              <a:fillRect/>
            </a:stretch>
          </a:blipFill>
        </p:spPr>
        <p:txBody>
          <a:bodyPr wrap="square" lIns="0" tIns="0" rIns="0" bIns="0" rtlCol="0"/>
          <a:lstStyle/>
          <a:p>
            <a:endParaRPr/>
          </a:p>
        </p:txBody>
      </p:sp>
      <p:sp>
        <p:nvSpPr>
          <p:cNvPr id="4" name="object 6">
            <a:extLst>
              <a:ext uri="{FF2B5EF4-FFF2-40B4-BE49-F238E27FC236}">
                <a16:creationId xmlns:a16="http://schemas.microsoft.com/office/drawing/2014/main" id="{3378BE72-4081-41BF-A960-AD8155790520}"/>
              </a:ext>
            </a:extLst>
          </p:cNvPr>
          <p:cNvSpPr/>
          <p:nvPr/>
        </p:nvSpPr>
        <p:spPr>
          <a:xfrm>
            <a:off x="1819175" y="3809314"/>
            <a:ext cx="8192089" cy="3006560"/>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380824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40A200FB-E77D-4F18-993E-E22822207AC1}"/>
              </a:ext>
            </a:extLst>
          </p:cNvPr>
          <p:cNvSpPr txBox="1"/>
          <p:nvPr/>
        </p:nvSpPr>
        <p:spPr>
          <a:xfrm>
            <a:off x="141402" y="952245"/>
            <a:ext cx="11934334" cy="2332049"/>
          </a:xfrm>
          <a:prstGeom prst="rect">
            <a:avLst/>
          </a:prstGeom>
        </p:spPr>
        <p:txBody>
          <a:bodyPr vert="horz" wrap="square" lIns="0" tIns="13335" rIns="0" bIns="0" rtlCol="0">
            <a:spAutoFit/>
          </a:bodyPr>
          <a:lstStyle/>
          <a:p>
            <a:pPr marL="711200" marR="54610" indent="-342900" algn="just">
              <a:lnSpc>
                <a:spcPct val="100000"/>
              </a:lnSpc>
              <a:spcBef>
                <a:spcPts val="105"/>
              </a:spcBef>
              <a:buFont typeface="Arial" panose="020B0604020202020204" pitchFamily="34" charset="0"/>
              <a:buChar char="•"/>
            </a:pPr>
            <a:r>
              <a:rPr lang="en-US" sz="2400" b="1" spc="-10" dirty="0">
                <a:latin typeface="Maiandra GD" panose="020E0502030308020204" pitchFamily="34" charset="0"/>
                <a:cs typeface="Arial" panose="020B0604020202020204" pitchFamily="34" charset="0"/>
              </a:rPr>
              <a:t>The elements in which the additional </a:t>
            </a:r>
            <a:r>
              <a:rPr sz="2400" b="1" spc="-10" dirty="0">
                <a:latin typeface="Maiandra GD" panose="020E0502030308020204" pitchFamily="34" charset="0"/>
                <a:cs typeface="Arial" panose="020B0604020202020204" pitchFamily="34" charset="0"/>
              </a:rPr>
              <a:t>electrons </a:t>
            </a:r>
            <a:r>
              <a:rPr sz="2400" b="1" spc="-20" dirty="0">
                <a:latin typeface="Maiandra GD" panose="020E0502030308020204" pitchFamily="34" charset="0"/>
                <a:cs typeface="Arial" panose="020B0604020202020204" pitchFamily="34" charset="0"/>
              </a:rPr>
              <a:t>enters </a:t>
            </a:r>
            <a:r>
              <a:rPr sz="2400" b="1" spc="-5" dirty="0">
                <a:latin typeface="Maiandra GD" panose="020E0502030308020204" pitchFamily="34" charset="0"/>
                <a:cs typeface="Arial" panose="020B0604020202020204" pitchFamily="34" charset="0"/>
              </a:rPr>
              <a:t>(n-2)f </a:t>
            </a:r>
            <a:r>
              <a:rPr sz="2400" b="1" spc="-10" dirty="0">
                <a:latin typeface="Maiandra GD" panose="020E0502030308020204" pitchFamily="34" charset="0"/>
                <a:cs typeface="Arial" panose="020B0604020202020204" pitchFamily="34" charset="0"/>
              </a:rPr>
              <a:t>orbitals </a:t>
            </a:r>
            <a:r>
              <a:rPr sz="2400" b="1" spc="-15" dirty="0">
                <a:latin typeface="Maiandra GD" panose="020E0502030308020204" pitchFamily="34" charset="0"/>
                <a:cs typeface="Arial" panose="020B0604020202020204" pitchFamily="34" charset="0"/>
              </a:rPr>
              <a:t>are </a:t>
            </a:r>
            <a:r>
              <a:rPr sz="2400" b="1" spc="-5" dirty="0">
                <a:latin typeface="Maiandra GD" panose="020E0502030308020204" pitchFamily="34" charset="0"/>
                <a:cs typeface="Arial" panose="020B0604020202020204" pitchFamily="34" charset="0"/>
              </a:rPr>
              <a:t>called </a:t>
            </a:r>
            <a:r>
              <a:rPr sz="2400" b="1" dirty="0">
                <a:solidFill>
                  <a:srgbClr val="990000"/>
                </a:solidFill>
                <a:latin typeface="Maiandra GD" panose="020E0502030308020204" pitchFamily="34" charset="0"/>
                <a:cs typeface="Arial" panose="020B0604020202020204" pitchFamily="34" charset="0"/>
              </a:rPr>
              <a:t>inner  </a:t>
            </a:r>
            <a:r>
              <a:rPr sz="2400" b="1" spc="-10" dirty="0">
                <a:solidFill>
                  <a:srgbClr val="990000"/>
                </a:solidFill>
                <a:latin typeface="Maiandra GD" panose="020E0502030308020204" pitchFamily="34" charset="0"/>
                <a:cs typeface="Arial" panose="020B0604020202020204" pitchFamily="34" charset="0"/>
              </a:rPr>
              <a:t>transition </a:t>
            </a:r>
            <a:r>
              <a:rPr sz="2400" b="1" spc="-5" dirty="0">
                <a:solidFill>
                  <a:srgbClr val="990000"/>
                </a:solidFill>
                <a:latin typeface="Maiandra GD" panose="020E0502030308020204" pitchFamily="34" charset="0"/>
                <a:cs typeface="Arial" panose="020B0604020202020204" pitchFamily="34" charset="0"/>
              </a:rPr>
              <a:t>elements</a:t>
            </a:r>
            <a:r>
              <a:rPr sz="2400" b="1" spc="-5" dirty="0">
                <a:latin typeface="Maiandra GD" panose="020E0502030308020204" pitchFamily="34" charset="0"/>
                <a:cs typeface="Arial" panose="020B0604020202020204" pitchFamily="34" charset="0"/>
              </a:rPr>
              <a:t>. The valence shell  </a:t>
            </a:r>
            <a:r>
              <a:rPr sz="2400" b="1" spc="-10" dirty="0">
                <a:latin typeface="Maiandra GD" panose="020E0502030308020204" pitchFamily="34" charset="0"/>
                <a:cs typeface="Arial" panose="020B0604020202020204" pitchFamily="34" charset="0"/>
              </a:rPr>
              <a:t>electronic </a:t>
            </a:r>
            <a:r>
              <a:rPr sz="2400" b="1" spc="-15" dirty="0">
                <a:latin typeface="Maiandra GD" panose="020E0502030308020204" pitchFamily="34" charset="0"/>
                <a:cs typeface="Arial" panose="020B0604020202020204" pitchFamily="34" charset="0"/>
              </a:rPr>
              <a:t>configuration </a:t>
            </a:r>
            <a:r>
              <a:rPr sz="2400" b="1" dirty="0">
                <a:latin typeface="Maiandra GD" panose="020E0502030308020204" pitchFamily="34" charset="0"/>
                <a:cs typeface="Arial" panose="020B0604020202020204" pitchFamily="34" charset="0"/>
              </a:rPr>
              <a:t>of </a:t>
            </a:r>
            <a:r>
              <a:rPr sz="2400" b="1" spc="-5" dirty="0">
                <a:latin typeface="Maiandra GD" panose="020E0502030308020204" pitchFamily="34" charset="0"/>
                <a:cs typeface="Arial" panose="020B0604020202020204" pitchFamily="34" charset="0"/>
              </a:rPr>
              <a:t>these elements </a:t>
            </a:r>
            <a:r>
              <a:rPr sz="2400" b="1" spc="-10" dirty="0">
                <a:latin typeface="Maiandra GD" panose="020E0502030308020204" pitchFamily="34" charset="0"/>
                <a:cs typeface="Arial" panose="020B0604020202020204" pitchFamily="34" charset="0"/>
              </a:rPr>
              <a:t>can  </a:t>
            </a:r>
            <a:r>
              <a:rPr sz="2400" b="1" spc="-5" dirty="0">
                <a:latin typeface="Maiandra GD" panose="020E0502030308020204" pitchFamily="34" charset="0"/>
                <a:cs typeface="Arial" panose="020B0604020202020204" pitchFamily="34" charset="0"/>
              </a:rPr>
              <a:t>be </a:t>
            </a:r>
            <a:r>
              <a:rPr sz="2400" b="1" spc="-15" dirty="0">
                <a:latin typeface="Maiandra GD" panose="020E0502030308020204" pitchFamily="34" charset="0"/>
                <a:cs typeface="Arial" panose="020B0604020202020204" pitchFamily="34" charset="0"/>
              </a:rPr>
              <a:t>represented </a:t>
            </a:r>
            <a:r>
              <a:rPr sz="2400" b="1" dirty="0">
                <a:latin typeface="Maiandra GD" panose="020E0502030308020204" pitchFamily="34" charset="0"/>
                <a:cs typeface="Arial" panose="020B0604020202020204" pitchFamily="34" charset="0"/>
              </a:rPr>
              <a:t>as </a:t>
            </a:r>
            <a:r>
              <a:rPr sz="2400" b="1" spc="-5" dirty="0">
                <a:solidFill>
                  <a:srgbClr val="990000"/>
                </a:solidFill>
                <a:latin typeface="Maiandra GD" panose="020E0502030308020204" pitchFamily="34" charset="0"/>
                <a:cs typeface="Arial" panose="020B0604020202020204" pitchFamily="34" charset="0"/>
              </a:rPr>
              <a:t>(n </a:t>
            </a:r>
            <a:r>
              <a:rPr sz="2400" b="1" dirty="0">
                <a:solidFill>
                  <a:srgbClr val="990000"/>
                </a:solidFill>
                <a:latin typeface="Maiandra GD" panose="020E0502030308020204" pitchFamily="34" charset="0"/>
                <a:cs typeface="Arial" panose="020B0604020202020204" pitchFamily="34" charset="0"/>
              </a:rPr>
              <a:t>– 2)f</a:t>
            </a:r>
            <a:r>
              <a:rPr sz="2400" b="1" baseline="25132" dirty="0">
                <a:solidFill>
                  <a:srgbClr val="990000"/>
                </a:solidFill>
                <a:latin typeface="Maiandra GD" panose="020E0502030308020204" pitchFamily="34" charset="0"/>
                <a:cs typeface="Arial" panose="020B0604020202020204" pitchFamily="34" charset="0"/>
              </a:rPr>
              <a:t>0-14</a:t>
            </a:r>
            <a:r>
              <a:rPr sz="2400" b="1" dirty="0">
                <a:solidFill>
                  <a:srgbClr val="990000"/>
                </a:solidFill>
                <a:latin typeface="Maiandra GD" panose="020E0502030308020204" pitchFamily="34" charset="0"/>
                <a:cs typeface="Arial" panose="020B0604020202020204" pitchFamily="34" charset="0"/>
              </a:rPr>
              <a:t>(n –</a:t>
            </a:r>
            <a:r>
              <a:rPr sz="2400" b="1" spc="15" dirty="0">
                <a:solidFill>
                  <a:srgbClr val="990000"/>
                </a:solidFill>
                <a:latin typeface="Maiandra GD" panose="020E0502030308020204" pitchFamily="34" charset="0"/>
                <a:cs typeface="Arial" panose="020B0604020202020204" pitchFamily="34" charset="0"/>
              </a:rPr>
              <a:t> </a:t>
            </a:r>
            <a:r>
              <a:rPr sz="2400" b="1" spc="5" dirty="0">
                <a:solidFill>
                  <a:srgbClr val="990000"/>
                </a:solidFill>
                <a:latin typeface="Maiandra GD" panose="020E0502030308020204" pitchFamily="34" charset="0"/>
                <a:cs typeface="Arial" panose="020B0604020202020204" pitchFamily="34" charset="0"/>
              </a:rPr>
              <a:t>1)d</a:t>
            </a:r>
            <a:r>
              <a:rPr sz="2400" b="1" spc="7" baseline="25132" dirty="0">
                <a:solidFill>
                  <a:srgbClr val="990000"/>
                </a:solidFill>
                <a:latin typeface="Maiandra GD" panose="020E0502030308020204" pitchFamily="34" charset="0"/>
                <a:cs typeface="Arial" panose="020B0604020202020204" pitchFamily="34" charset="0"/>
              </a:rPr>
              <a:t>0-1</a:t>
            </a:r>
            <a:r>
              <a:rPr sz="2400" b="1" spc="5" dirty="0">
                <a:solidFill>
                  <a:srgbClr val="990000"/>
                </a:solidFill>
                <a:latin typeface="Maiandra GD" panose="020E0502030308020204" pitchFamily="34" charset="0"/>
                <a:cs typeface="Arial" panose="020B0604020202020204" pitchFamily="34" charset="0"/>
              </a:rPr>
              <a:t>ns</a:t>
            </a:r>
            <a:r>
              <a:rPr sz="2400" b="1" spc="7" baseline="25132" dirty="0">
                <a:solidFill>
                  <a:srgbClr val="990000"/>
                </a:solidFill>
                <a:latin typeface="Maiandra GD" panose="020E0502030308020204" pitchFamily="34" charset="0"/>
                <a:cs typeface="Arial" panose="020B0604020202020204" pitchFamily="34" charset="0"/>
              </a:rPr>
              <a:t>2</a:t>
            </a:r>
            <a:r>
              <a:rPr sz="2400" b="1" spc="5" dirty="0">
                <a:solidFill>
                  <a:srgbClr val="990000"/>
                </a:solidFill>
                <a:latin typeface="Maiandra GD" panose="020E0502030308020204" pitchFamily="34" charset="0"/>
                <a:cs typeface="Arial" panose="020B0604020202020204" pitchFamily="34" charset="0"/>
              </a:rPr>
              <a:t>.</a:t>
            </a:r>
            <a:endParaRPr sz="2400" b="1" dirty="0">
              <a:latin typeface="Maiandra GD" panose="020E0502030308020204" pitchFamily="34" charset="0"/>
              <a:cs typeface="Arial" panose="020B0604020202020204" pitchFamily="34" charset="0"/>
            </a:endParaRPr>
          </a:p>
          <a:p>
            <a:pPr marL="367665" marR="55244" indent="-342900" algn="just">
              <a:lnSpc>
                <a:spcPct val="100000"/>
              </a:lnSpc>
              <a:spcBef>
                <a:spcPts val="770"/>
              </a:spcBef>
              <a:buFont typeface="Arial" panose="020B0604020202020204" pitchFamily="34" charset="0"/>
              <a:buChar char="•"/>
              <a:tabLst>
                <a:tab pos="368935" algn="l"/>
              </a:tabLst>
            </a:pPr>
            <a:r>
              <a:rPr lang="en-US" sz="2400" b="1" spc="-5" dirty="0">
                <a:latin typeface="Maiandra GD" panose="020E0502030308020204" pitchFamily="34" charset="0"/>
                <a:cs typeface="Arial" panose="020B0604020202020204" pitchFamily="34" charset="0"/>
              </a:rPr>
              <a:t>    </a:t>
            </a:r>
            <a:r>
              <a:rPr sz="2400" b="1" spc="-5" dirty="0">
                <a:latin typeface="Maiandra GD" panose="020E0502030308020204" pitchFamily="34" charset="0"/>
                <a:cs typeface="Arial" panose="020B0604020202020204" pitchFamily="34" charset="0"/>
              </a:rPr>
              <a:t>4f </a:t>
            </a:r>
            <a:r>
              <a:rPr sz="2400" b="1" dirty="0">
                <a:latin typeface="Maiandra GD" panose="020E0502030308020204" pitchFamily="34" charset="0"/>
                <a:cs typeface="Arial" panose="020B0604020202020204" pitchFamily="34" charset="0"/>
              </a:rPr>
              <a:t>inner </a:t>
            </a:r>
            <a:r>
              <a:rPr sz="2400" b="1" spc="-5" dirty="0">
                <a:latin typeface="Maiandra GD" panose="020E0502030308020204" pitchFamily="34" charset="0"/>
                <a:cs typeface="Arial" panose="020B0604020202020204" pitchFamily="34" charset="0"/>
              </a:rPr>
              <a:t>transition </a:t>
            </a:r>
            <a:r>
              <a:rPr sz="2400" b="1" spc="-10" dirty="0">
                <a:latin typeface="Maiandra GD" panose="020E0502030308020204" pitchFamily="34" charset="0"/>
                <a:cs typeface="Arial" panose="020B0604020202020204" pitchFamily="34" charset="0"/>
              </a:rPr>
              <a:t>metals </a:t>
            </a:r>
            <a:r>
              <a:rPr sz="2400" b="1" spc="-15" dirty="0">
                <a:latin typeface="Maiandra GD" panose="020E0502030308020204" pitchFamily="34" charset="0"/>
                <a:cs typeface="Arial" panose="020B0604020202020204" pitchFamily="34" charset="0"/>
              </a:rPr>
              <a:t>are  </a:t>
            </a:r>
            <a:r>
              <a:rPr sz="2400" b="1" spc="-5" dirty="0">
                <a:latin typeface="Maiandra GD" panose="020E0502030308020204" pitchFamily="34" charset="0"/>
                <a:cs typeface="Arial" panose="020B0604020202020204" pitchFamily="34" charset="0"/>
              </a:rPr>
              <a:t>known </a:t>
            </a:r>
            <a:r>
              <a:rPr sz="2400" b="1" dirty="0">
                <a:latin typeface="Maiandra GD" panose="020E0502030308020204" pitchFamily="34" charset="0"/>
                <a:cs typeface="Arial" panose="020B0604020202020204" pitchFamily="34" charset="0"/>
              </a:rPr>
              <a:t>as  </a:t>
            </a:r>
            <a:r>
              <a:rPr sz="2400" b="1" spc="-5" dirty="0">
                <a:latin typeface="Maiandra GD" panose="020E0502030308020204" pitchFamily="34" charset="0"/>
                <a:cs typeface="Arial" panose="020B0604020202020204" pitchFamily="34" charset="0"/>
              </a:rPr>
              <a:t>lanthanides </a:t>
            </a:r>
            <a:r>
              <a:rPr sz="2400" b="1" spc="-10" dirty="0">
                <a:latin typeface="Maiandra GD" panose="020E0502030308020204" pitchFamily="34" charset="0"/>
                <a:cs typeface="Arial" panose="020B0604020202020204" pitchFamily="34" charset="0"/>
              </a:rPr>
              <a:t>because they come </a:t>
            </a:r>
            <a:r>
              <a:rPr sz="2400" b="1" spc="-5" dirty="0">
                <a:latin typeface="Maiandra GD" panose="020E0502030308020204" pitchFamily="34" charset="0"/>
                <a:cs typeface="Arial" panose="020B0604020202020204" pitchFamily="34" charset="0"/>
              </a:rPr>
              <a:t>immediately  </a:t>
            </a:r>
            <a:r>
              <a:rPr sz="2400" b="1" spc="-15" dirty="0">
                <a:latin typeface="Maiandra GD" panose="020E0502030308020204" pitchFamily="34" charset="0"/>
                <a:cs typeface="Arial" panose="020B0604020202020204" pitchFamily="34" charset="0"/>
              </a:rPr>
              <a:t>after </a:t>
            </a:r>
            <a:r>
              <a:rPr sz="2400" b="1" dirty="0">
                <a:latin typeface="Maiandra GD" panose="020E0502030308020204" pitchFamily="34" charset="0"/>
                <a:cs typeface="Arial" panose="020B0604020202020204" pitchFamily="34" charset="0"/>
              </a:rPr>
              <a:t>lanthanum and </a:t>
            </a:r>
            <a:r>
              <a:rPr sz="2400" b="1" spc="-5" dirty="0">
                <a:latin typeface="Maiandra GD" panose="020E0502030308020204" pitchFamily="34" charset="0"/>
                <a:cs typeface="Arial" panose="020B0604020202020204" pitchFamily="34" charset="0"/>
              </a:rPr>
              <a:t>5f </a:t>
            </a:r>
            <a:r>
              <a:rPr sz="2400" b="1" dirty="0">
                <a:latin typeface="Maiandra GD" panose="020E0502030308020204" pitchFamily="34" charset="0"/>
                <a:cs typeface="Arial" panose="020B0604020202020204" pitchFamily="34" charset="0"/>
              </a:rPr>
              <a:t>inner </a:t>
            </a:r>
            <a:r>
              <a:rPr sz="2400" b="1" spc="-10" dirty="0">
                <a:latin typeface="Maiandra GD" panose="020E0502030308020204" pitchFamily="34" charset="0"/>
                <a:cs typeface="Arial" panose="020B0604020202020204" pitchFamily="34" charset="0"/>
              </a:rPr>
              <a:t>transition metals  </a:t>
            </a:r>
            <a:r>
              <a:rPr sz="2400" b="1" spc="-15" dirty="0">
                <a:latin typeface="Maiandra GD" panose="020E0502030308020204" pitchFamily="34" charset="0"/>
                <a:cs typeface="Arial" panose="020B0604020202020204" pitchFamily="34" charset="0"/>
              </a:rPr>
              <a:t>are </a:t>
            </a:r>
            <a:r>
              <a:rPr sz="2400" b="1" spc="-5" dirty="0">
                <a:latin typeface="Maiandra GD" panose="020E0502030308020204" pitchFamily="34" charset="0"/>
                <a:cs typeface="Arial" panose="020B0604020202020204" pitchFamily="34" charset="0"/>
              </a:rPr>
              <a:t>known </a:t>
            </a:r>
            <a:r>
              <a:rPr sz="2400" b="1" dirty="0">
                <a:latin typeface="Maiandra GD" panose="020E0502030308020204" pitchFamily="34" charset="0"/>
                <a:cs typeface="Arial" panose="020B0604020202020204" pitchFamily="34" charset="0"/>
              </a:rPr>
              <a:t>as </a:t>
            </a:r>
            <a:r>
              <a:rPr sz="2400" b="1" spc="-5" dirty="0">
                <a:latin typeface="Maiandra GD" panose="020E0502030308020204" pitchFamily="34" charset="0"/>
                <a:cs typeface="Arial" panose="020B0604020202020204" pitchFamily="34" charset="0"/>
              </a:rPr>
              <a:t>actinoids because </a:t>
            </a:r>
            <a:r>
              <a:rPr sz="2400" b="1" spc="-10" dirty="0">
                <a:latin typeface="Maiandra GD" panose="020E0502030308020204" pitchFamily="34" charset="0"/>
                <a:cs typeface="Arial" panose="020B0604020202020204" pitchFamily="34" charset="0"/>
              </a:rPr>
              <a:t>they come  immediately </a:t>
            </a:r>
            <a:r>
              <a:rPr sz="2400" b="1" spc="-15" dirty="0">
                <a:latin typeface="Maiandra GD" panose="020E0502030308020204" pitchFamily="34" charset="0"/>
                <a:cs typeface="Arial" panose="020B0604020202020204" pitchFamily="34" charset="0"/>
              </a:rPr>
              <a:t>after</a:t>
            </a:r>
            <a:r>
              <a:rPr sz="2400" b="1" spc="20" dirty="0">
                <a:latin typeface="Maiandra GD" panose="020E0502030308020204" pitchFamily="34" charset="0"/>
                <a:cs typeface="Arial" panose="020B0604020202020204" pitchFamily="34" charset="0"/>
              </a:rPr>
              <a:t> </a:t>
            </a:r>
            <a:r>
              <a:rPr sz="2400" b="1" spc="-5" dirty="0">
                <a:latin typeface="Maiandra GD" panose="020E0502030308020204" pitchFamily="34" charset="0"/>
                <a:cs typeface="Arial" panose="020B0604020202020204" pitchFamily="34" charset="0"/>
              </a:rPr>
              <a:t>actinium.</a:t>
            </a:r>
            <a:endParaRPr sz="2400" b="1" dirty="0">
              <a:latin typeface="Maiandra GD" panose="020E0502030308020204" pitchFamily="34" charset="0"/>
              <a:cs typeface="Arial" panose="020B0604020202020204" pitchFamily="34" charset="0"/>
            </a:endParaRPr>
          </a:p>
        </p:txBody>
      </p:sp>
    </p:spTree>
    <p:extLst>
      <p:ext uri="{BB962C8B-B14F-4D97-AF65-F5344CB8AC3E}">
        <p14:creationId xmlns:p14="http://schemas.microsoft.com/office/powerpoint/2010/main" val="2809664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4">
            <a:extLst>
              <a:ext uri="{FF2B5EF4-FFF2-40B4-BE49-F238E27FC236}">
                <a16:creationId xmlns:a16="http://schemas.microsoft.com/office/drawing/2014/main" id="{B0A21E6C-50B4-49DB-8F2B-151C6CC8E9D2}"/>
              </a:ext>
            </a:extLst>
          </p:cNvPr>
          <p:cNvSpPr/>
          <p:nvPr/>
        </p:nvSpPr>
        <p:spPr>
          <a:xfrm>
            <a:off x="114300" y="0"/>
            <a:ext cx="6772275" cy="5095875"/>
          </a:xfrm>
          <a:prstGeom prst="rect">
            <a:avLst/>
          </a:prstGeom>
          <a:blipFill>
            <a:blip r:embed="rId2" cstate="print"/>
            <a:stretch>
              <a:fillRect/>
            </a:stretch>
          </a:blipFill>
        </p:spPr>
        <p:txBody>
          <a:bodyPr wrap="square" lIns="0" tIns="0" rIns="0" bIns="0" rtlCol="0"/>
          <a:lstStyle/>
          <a:p>
            <a:endParaRPr/>
          </a:p>
        </p:txBody>
      </p:sp>
      <p:sp>
        <p:nvSpPr>
          <p:cNvPr id="22" name="object 7">
            <a:extLst>
              <a:ext uri="{FF2B5EF4-FFF2-40B4-BE49-F238E27FC236}">
                <a16:creationId xmlns:a16="http://schemas.microsoft.com/office/drawing/2014/main" id="{DAEE35A4-E0AE-432F-9EF0-33DB0113AD35}"/>
              </a:ext>
            </a:extLst>
          </p:cNvPr>
          <p:cNvSpPr/>
          <p:nvPr/>
        </p:nvSpPr>
        <p:spPr>
          <a:xfrm>
            <a:off x="379723" y="4877783"/>
            <a:ext cx="5076825" cy="158115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41005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FE30FE0B-D787-4BC2-BE06-F37B77267BDE}"/>
              </a:ext>
            </a:extLst>
          </p:cNvPr>
          <p:cNvSpPr txBox="1">
            <a:spLocks/>
          </p:cNvSpPr>
          <p:nvPr/>
        </p:nvSpPr>
        <p:spPr>
          <a:xfrm>
            <a:off x="0" y="-96298"/>
            <a:ext cx="5048393" cy="504625"/>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en-IN" sz="3200" b="1" spc="-10" dirty="0">
                <a:solidFill>
                  <a:srgbClr val="FF0000"/>
                </a:solidFill>
                <a:effectLst>
                  <a:outerShdw blurRad="38100" dist="38100" dir="2700000" algn="tl">
                    <a:srgbClr val="000000">
                      <a:alpha val="43137"/>
                    </a:srgbClr>
                  </a:outerShdw>
                </a:effectLst>
              </a:rPr>
              <a:t>Electronic</a:t>
            </a:r>
            <a:r>
              <a:rPr lang="en-IN" sz="3200" b="1" spc="10" dirty="0">
                <a:solidFill>
                  <a:srgbClr val="FF0000"/>
                </a:solidFill>
                <a:effectLst>
                  <a:outerShdw blurRad="38100" dist="38100" dir="2700000" algn="tl">
                    <a:srgbClr val="000000">
                      <a:alpha val="43137"/>
                    </a:srgbClr>
                  </a:outerShdw>
                </a:effectLst>
              </a:rPr>
              <a:t> </a:t>
            </a:r>
            <a:r>
              <a:rPr lang="en-IN" sz="3200" b="1" spc="-20" dirty="0">
                <a:solidFill>
                  <a:srgbClr val="FF0000"/>
                </a:solidFill>
                <a:effectLst>
                  <a:outerShdw blurRad="38100" dist="38100" dir="2700000" algn="tl">
                    <a:srgbClr val="000000">
                      <a:alpha val="43137"/>
                    </a:srgbClr>
                  </a:outerShdw>
                </a:effectLst>
              </a:rPr>
              <a:t>Configuration</a:t>
            </a:r>
            <a:endParaRPr lang="en-IN" sz="3200" b="1" dirty="0">
              <a:solidFill>
                <a:srgbClr val="FF0000"/>
              </a:solidFill>
              <a:effectLst>
                <a:outerShdw blurRad="38100" dist="38100" dir="2700000" algn="tl">
                  <a:srgbClr val="000000">
                    <a:alpha val="43137"/>
                  </a:srgbClr>
                </a:outerShdw>
              </a:effectLst>
            </a:endParaRPr>
          </a:p>
        </p:txBody>
      </p:sp>
      <p:sp>
        <p:nvSpPr>
          <p:cNvPr id="3" name="object 3">
            <a:extLst>
              <a:ext uri="{FF2B5EF4-FFF2-40B4-BE49-F238E27FC236}">
                <a16:creationId xmlns:a16="http://schemas.microsoft.com/office/drawing/2014/main" id="{62E07DB6-872A-40BF-9FD1-92CBAEE5F3A6}"/>
              </a:ext>
            </a:extLst>
          </p:cNvPr>
          <p:cNvSpPr txBox="1"/>
          <p:nvPr/>
        </p:nvSpPr>
        <p:spPr>
          <a:xfrm>
            <a:off x="307340" y="1194677"/>
            <a:ext cx="3499347" cy="566822"/>
          </a:xfrm>
          <a:prstGeom prst="rect">
            <a:avLst/>
          </a:prstGeom>
        </p:spPr>
        <p:txBody>
          <a:bodyPr vert="horz" wrap="square" lIns="0" tIns="12700" rIns="0" bIns="0" rtlCol="0">
            <a:spAutoFit/>
          </a:bodyPr>
          <a:lstStyle/>
          <a:p>
            <a:pPr marL="12700">
              <a:lnSpc>
                <a:spcPct val="100000"/>
              </a:lnSpc>
              <a:spcBef>
                <a:spcPts val="100"/>
              </a:spcBef>
              <a:tabLst>
                <a:tab pos="2755900" algn="l"/>
              </a:tabLst>
            </a:pPr>
            <a:r>
              <a:rPr sz="1800" b="1" dirty="0">
                <a:latin typeface="Calibri"/>
                <a:cs typeface="Calibri"/>
              </a:rPr>
              <a:t>Ele</a:t>
            </a:r>
            <a:r>
              <a:rPr sz="1800" b="1" spc="-5" dirty="0">
                <a:latin typeface="Calibri"/>
                <a:cs typeface="Calibri"/>
              </a:rPr>
              <a:t>m</a:t>
            </a:r>
            <a:r>
              <a:rPr sz="1800" b="1" dirty="0">
                <a:latin typeface="Calibri"/>
                <a:cs typeface="Calibri"/>
              </a:rPr>
              <a:t>e</a:t>
            </a:r>
            <a:r>
              <a:rPr sz="1800" b="1" spc="-20" dirty="0">
                <a:latin typeface="Calibri"/>
                <a:cs typeface="Calibri"/>
              </a:rPr>
              <a:t>n</a:t>
            </a:r>
            <a:r>
              <a:rPr sz="1800" b="1" dirty="0">
                <a:latin typeface="Calibri"/>
                <a:cs typeface="Calibri"/>
              </a:rPr>
              <a:t>t</a:t>
            </a:r>
            <a:r>
              <a:rPr sz="1800" b="1" spc="-25" dirty="0">
                <a:latin typeface="Calibri"/>
                <a:cs typeface="Calibri"/>
              </a:rPr>
              <a:t> </a:t>
            </a:r>
            <a:r>
              <a:rPr sz="1800" b="1" dirty="0">
                <a:latin typeface="Calibri"/>
                <a:cs typeface="Calibri"/>
              </a:rPr>
              <a:t>name</a:t>
            </a:r>
            <a:r>
              <a:rPr lang="en-US" sz="1800" b="1" dirty="0">
                <a:latin typeface="Calibri"/>
                <a:cs typeface="Calibri"/>
              </a:rPr>
              <a:t>    </a:t>
            </a:r>
            <a:r>
              <a:rPr sz="1800" b="1" spc="-20" dirty="0">
                <a:latin typeface="Calibri"/>
                <a:cs typeface="Calibri"/>
              </a:rPr>
              <a:t> </a:t>
            </a:r>
            <a:r>
              <a:rPr sz="1800" b="1" spc="-25" dirty="0">
                <a:latin typeface="Calibri"/>
                <a:cs typeface="Calibri"/>
              </a:rPr>
              <a:t>S</a:t>
            </a:r>
            <a:r>
              <a:rPr sz="1800" b="1" dirty="0">
                <a:latin typeface="Calibri"/>
                <a:cs typeface="Calibri"/>
              </a:rPr>
              <a:t>ymb</a:t>
            </a:r>
            <a:r>
              <a:rPr sz="1800" b="1" spc="5" dirty="0">
                <a:latin typeface="Calibri"/>
                <a:cs typeface="Calibri"/>
              </a:rPr>
              <a:t>o</a:t>
            </a:r>
            <a:r>
              <a:rPr sz="1800" b="1" dirty="0">
                <a:latin typeface="Calibri"/>
                <a:cs typeface="Calibri"/>
              </a:rPr>
              <a:t>l</a:t>
            </a:r>
            <a:r>
              <a:rPr sz="1800" b="1" spc="-25" dirty="0">
                <a:latin typeface="Calibri"/>
                <a:cs typeface="Calibri"/>
              </a:rPr>
              <a:t> </a:t>
            </a:r>
            <a:r>
              <a:rPr lang="en-US" sz="1800" b="1" spc="-25" dirty="0">
                <a:latin typeface="Calibri"/>
                <a:cs typeface="Calibri"/>
              </a:rPr>
              <a:t>          </a:t>
            </a:r>
            <a:r>
              <a:rPr sz="1800" b="1" dirty="0">
                <a:latin typeface="Calibri"/>
                <a:cs typeface="Calibri"/>
              </a:rPr>
              <a:t>Z	</a:t>
            </a:r>
            <a:endParaRPr sz="1800" dirty="0">
              <a:latin typeface="Calibri"/>
              <a:cs typeface="Calibri"/>
            </a:endParaRPr>
          </a:p>
        </p:txBody>
      </p:sp>
      <p:sp>
        <p:nvSpPr>
          <p:cNvPr id="4" name="object 4">
            <a:extLst>
              <a:ext uri="{FF2B5EF4-FFF2-40B4-BE49-F238E27FC236}">
                <a16:creationId xmlns:a16="http://schemas.microsoft.com/office/drawing/2014/main" id="{4AE5C38A-E47D-4817-BA53-BD557C2DCEF9}"/>
              </a:ext>
            </a:extLst>
          </p:cNvPr>
          <p:cNvSpPr txBox="1"/>
          <p:nvPr/>
        </p:nvSpPr>
        <p:spPr>
          <a:xfrm>
            <a:off x="5870893" y="1178368"/>
            <a:ext cx="446744" cy="289823"/>
          </a:xfrm>
          <a:prstGeom prst="rect">
            <a:avLst/>
          </a:prstGeom>
        </p:spPr>
        <p:txBody>
          <a:bodyPr vert="horz" wrap="square" lIns="0" tIns="12700" rIns="0" bIns="0" rtlCol="0">
            <a:spAutoFit/>
          </a:bodyPr>
          <a:lstStyle/>
          <a:p>
            <a:pPr marL="38100">
              <a:lnSpc>
                <a:spcPct val="100000"/>
              </a:lnSpc>
              <a:spcBef>
                <a:spcPts val="100"/>
              </a:spcBef>
            </a:pPr>
            <a:r>
              <a:rPr sz="2700" b="1" spc="-7" baseline="-16975" dirty="0">
                <a:latin typeface="Calibri"/>
                <a:cs typeface="Calibri"/>
              </a:rPr>
              <a:t>Ln</a:t>
            </a:r>
            <a:r>
              <a:rPr sz="1200" b="1" spc="-5" dirty="0">
                <a:latin typeface="Calibri"/>
                <a:cs typeface="Calibri"/>
              </a:rPr>
              <a:t>3+</a:t>
            </a:r>
            <a:endParaRPr sz="1200" dirty="0">
              <a:latin typeface="Calibri"/>
              <a:cs typeface="Calibri"/>
            </a:endParaRPr>
          </a:p>
        </p:txBody>
      </p:sp>
      <p:sp>
        <p:nvSpPr>
          <p:cNvPr id="5" name="object 5">
            <a:extLst>
              <a:ext uri="{FF2B5EF4-FFF2-40B4-BE49-F238E27FC236}">
                <a16:creationId xmlns:a16="http://schemas.microsoft.com/office/drawing/2014/main" id="{595F67D5-A388-4011-974C-9C591E94864D}"/>
              </a:ext>
            </a:extLst>
          </p:cNvPr>
          <p:cNvSpPr txBox="1"/>
          <p:nvPr/>
        </p:nvSpPr>
        <p:spPr>
          <a:xfrm>
            <a:off x="7576676" y="1194677"/>
            <a:ext cx="655938" cy="289823"/>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Calibri"/>
                <a:cs typeface="Calibri"/>
              </a:rPr>
              <a:t>Radius</a:t>
            </a:r>
            <a:endParaRPr sz="1800" dirty="0">
              <a:latin typeface="Calibri"/>
              <a:cs typeface="Calibri"/>
            </a:endParaRPr>
          </a:p>
        </p:txBody>
      </p:sp>
      <p:graphicFrame>
        <p:nvGraphicFramePr>
          <p:cNvPr id="6" name="object 6">
            <a:extLst>
              <a:ext uri="{FF2B5EF4-FFF2-40B4-BE49-F238E27FC236}">
                <a16:creationId xmlns:a16="http://schemas.microsoft.com/office/drawing/2014/main" id="{9A80BD53-5E06-45A8-A3C4-08DF59252D33}"/>
              </a:ext>
            </a:extLst>
          </p:cNvPr>
          <p:cNvGraphicFramePr>
            <a:graphicFrameLocks noGrp="1"/>
          </p:cNvGraphicFramePr>
          <p:nvPr>
            <p:extLst>
              <p:ext uri="{D42A27DB-BD31-4B8C-83A1-F6EECF244321}">
                <p14:modId xmlns:p14="http://schemas.microsoft.com/office/powerpoint/2010/main" val="4018028326"/>
              </p:ext>
            </p:extLst>
          </p:nvPr>
        </p:nvGraphicFramePr>
        <p:xfrm>
          <a:off x="307340" y="1602833"/>
          <a:ext cx="8148503" cy="4076700"/>
        </p:xfrm>
        <a:graphic>
          <a:graphicData uri="http://schemas.openxmlformats.org/drawingml/2006/table">
            <a:tbl>
              <a:tblPr firstRow="1" bandRow="1">
                <a:tableStyleId>{2D5ABB26-0587-4C30-8999-92F81FD0307C}</a:tableStyleId>
              </a:tblPr>
              <a:tblGrid>
                <a:gridCol w="1589122">
                  <a:extLst>
                    <a:ext uri="{9D8B030D-6E8A-4147-A177-3AD203B41FA5}">
                      <a16:colId xmlns:a16="http://schemas.microsoft.com/office/drawing/2014/main" val="20000"/>
                    </a:ext>
                  </a:extLst>
                </a:gridCol>
                <a:gridCol w="859462">
                  <a:extLst>
                    <a:ext uri="{9D8B030D-6E8A-4147-A177-3AD203B41FA5}">
                      <a16:colId xmlns:a16="http://schemas.microsoft.com/office/drawing/2014/main" val="20001"/>
                    </a:ext>
                  </a:extLst>
                </a:gridCol>
                <a:gridCol w="873324">
                  <a:extLst>
                    <a:ext uri="{9D8B030D-6E8A-4147-A177-3AD203B41FA5}">
                      <a16:colId xmlns:a16="http://schemas.microsoft.com/office/drawing/2014/main" val="20002"/>
                    </a:ext>
                  </a:extLst>
                </a:gridCol>
                <a:gridCol w="1895352">
                  <a:extLst>
                    <a:ext uri="{9D8B030D-6E8A-4147-A177-3AD203B41FA5}">
                      <a16:colId xmlns:a16="http://schemas.microsoft.com/office/drawing/2014/main" val="20003"/>
                    </a:ext>
                  </a:extLst>
                </a:gridCol>
                <a:gridCol w="1505948">
                  <a:extLst>
                    <a:ext uri="{9D8B030D-6E8A-4147-A177-3AD203B41FA5}">
                      <a16:colId xmlns:a16="http://schemas.microsoft.com/office/drawing/2014/main" val="20004"/>
                    </a:ext>
                  </a:extLst>
                </a:gridCol>
                <a:gridCol w="1425295">
                  <a:extLst>
                    <a:ext uri="{9D8B030D-6E8A-4147-A177-3AD203B41FA5}">
                      <a16:colId xmlns:a16="http://schemas.microsoft.com/office/drawing/2014/main" val="20005"/>
                    </a:ext>
                  </a:extLst>
                </a:gridCol>
              </a:tblGrid>
              <a:tr h="218720">
                <a:tc gridSpan="5">
                  <a:txBody>
                    <a:bodyPr/>
                    <a:lstStyle/>
                    <a:p>
                      <a:pPr>
                        <a:lnSpc>
                          <a:spcPct val="100000"/>
                        </a:lnSpc>
                      </a:pPr>
                      <a:endParaRPr sz="1500" b="1" dirty="0">
                        <a:latin typeface="Maiandra GD" panose="020E0502030308020204" pitchFamily="34" charset="0"/>
                        <a:cs typeface="Times New Roman"/>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L="570865">
                        <a:lnSpc>
                          <a:spcPts val="1800"/>
                        </a:lnSpc>
                      </a:pPr>
                      <a:r>
                        <a:rPr sz="1800" b="1" dirty="0">
                          <a:latin typeface="Maiandra GD" panose="020E0502030308020204" pitchFamily="34" charset="0"/>
                          <a:cs typeface="Calibri"/>
                        </a:rPr>
                        <a:t>Ln</a:t>
                      </a:r>
                      <a:r>
                        <a:rPr sz="1800" b="1" baseline="25462" dirty="0">
                          <a:latin typeface="Maiandra GD" panose="020E0502030308020204" pitchFamily="34" charset="0"/>
                          <a:cs typeface="Calibri"/>
                        </a:rPr>
                        <a:t>3+</a:t>
                      </a:r>
                      <a:r>
                        <a:rPr sz="1800" b="1" dirty="0">
                          <a:latin typeface="Maiandra GD" panose="020E0502030308020204" pitchFamily="34" charset="0"/>
                          <a:cs typeface="Calibri"/>
                        </a:rPr>
                        <a:t>/</a:t>
                      </a:r>
                      <a:r>
                        <a:rPr sz="1800" b="1" spc="-60" dirty="0">
                          <a:latin typeface="Maiandra GD" panose="020E0502030308020204" pitchFamily="34" charset="0"/>
                          <a:cs typeface="Calibri"/>
                        </a:rPr>
                        <a:t> </a:t>
                      </a:r>
                      <a:r>
                        <a:rPr sz="1800" b="1" dirty="0">
                          <a:latin typeface="Maiandra GD" panose="020E0502030308020204" pitchFamily="34" charset="0"/>
                          <a:cs typeface="Calibri"/>
                        </a:rPr>
                        <a:t>pm</a:t>
                      </a:r>
                      <a:endParaRPr sz="1800" b="1">
                        <a:latin typeface="Maiandra GD" panose="020E0502030308020204" pitchFamily="34" charset="0"/>
                        <a:cs typeface="Calibri"/>
                      </a:endParaRPr>
                    </a:p>
                  </a:txBody>
                  <a:tcPr marL="0" marR="0" marT="0" marB="0"/>
                </a:tc>
                <a:extLst>
                  <a:ext uri="{0D108BD9-81ED-4DB2-BD59-A6C34878D82A}">
                    <a16:rowId xmlns:a16="http://schemas.microsoft.com/office/drawing/2014/main" val="10000"/>
                  </a:ext>
                </a:extLst>
              </a:tr>
              <a:tr h="233302">
                <a:tc>
                  <a:txBody>
                    <a:bodyPr/>
                    <a:lstStyle/>
                    <a:p>
                      <a:pPr marL="31750">
                        <a:lnSpc>
                          <a:spcPts val="1935"/>
                        </a:lnSpc>
                      </a:pPr>
                      <a:r>
                        <a:rPr sz="1800" b="1" spc="-5" dirty="0">
                          <a:latin typeface="Maiandra GD" panose="020E0502030308020204" pitchFamily="34" charset="0"/>
                          <a:cs typeface="Calibri"/>
                        </a:rPr>
                        <a:t>Lanthanum</a:t>
                      </a:r>
                      <a:endParaRPr sz="1800" b="1">
                        <a:latin typeface="Maiandra GD" panose="020E0502030308020204" pitchFamily="34" charset="0"/>
                        <a:cs typeface="Calibri"/>
                      </a:endParaRPr>
                    </a:p>
                  </a:txBody>
                  <a:tcPr marL="0" marR="0" marT="0" marB="0"/>
                </a:tc>
                <a:tc>
                  <a:txBody>
                    <a:bodyPr/>
                    <a:lstStyle/>
                    <a:p>
                      <a:pPr marL="259079">
                        <a:lnSpc>
                          <a:spcPts val="1935"/>
                        </a:lnSpc>
                      </a:pPr>
                      <a:r>
                        <a:rPr sz="1800" b="1" spc="-5" dirty="0">
                          <a:latin typeface="Maiandra GD" panose="020E0502030308020204" pitchFamily="34" charset="0"/>
                          <a:cs typeface="Calibri"/>
                        </a:rPr>
                        <a:t>La</a:t>
                      </a:r>
                      <a:endParaRPr sz="1800" b="1">
                        <a:latin typeface="Maiandra GD" panose="020E0502030308020204" pitchFamily="34" charset="0"/>
                        <a:cs typeface="Calibri"/>
                      </a:endParaRPr>
                    </a:p>
                  </a:txBody>
                  <a:tcPr marL="0" marR="0" marT="0" marB="0"/>
                </a:tc>
                <a:tc>
                  <a:txBody>
                    <a:bodyPr/>
                    <a:lstStyle/>
                    <a:p>
                      <a:pPr marL="307340">
                        <a:lnSpc>
                          <a:spcPts val="1935"/>
                        </a:lnSpc>
                      </a:pPr>
                      <a:r>
                        <a:rPr sz="1800" b="1" dirty="0">
                          <a:latin typeface="Maiandra GD" panose="020E0502030308020204" pitchFamily="34" charset="0"/>
                          <a:cs typeface="Calibri"/>
                        </a:rPr>
                        <a:t>57</a:t>
                      </a:r>
                      <a:endParaRPr sz="1800" b="1">
                        <a:latin typeface="Maiandra GD" panose="020E0502030308020204" pitchFamily="34" charset="0"/>
                        <a:cs typeface="Calibri"/>
                      </a:endParaRPr>
                    </a:p>
                  </a:txBody>
                  <a:tcPr marL="0" marR="0" marT="0" marB="0"/>
                </a:tc>
                <a:tc>
                  <a:txBody>
                    <a:bodyPr/>
                    <a:lstStyle/>
                    <a:p>
                      <a:pPr marL="340995">
                        <a:lnSpc>
                          <a:spcPts val="1935"/>
                        </a:lnSpc>
                      </a:pPr>
                      <a:r>
                        <a:rPr sz="1800" b="1" spc="-5" dirty="0">
                          <a:latin typeface="Maiandra GD" panose="020E0502030308020204" pitchFamily="34" charset="0"/>
                          <a:cs typeface="Calibri"/>
                        </a:rPr>
                        <a:t>[Xe]6s</a:t>
                      </a:r>
                      <a:r>
                        <a:rPr sz="1800" b="1" spc="-7" baseline="25462" dirty="0">
                          <a:latin typeface="Maiandra GD" panose="020E0502030308020204" pitchFamily="34" charset="0"/>
                          <a:cs typeface="Calibri"/>
                        </a:rPr>
                        <a:t>2</a:t>
                      </a:r>
                      <a:r>
                        <a:rPr sz="1800" b="1" spc="-5" dirty="0">
                          <a:latin typeface="Maiandra GD" panose="020E0502030308020204" pitchFamily="34" charset="0"/>
                          <a:cs typeface="Calibri"/>
                        </a:rPr>
                        <a:t>5d</a:t>
                      </a:r>
                      <a:r>
                        <a:rPr sz="1800" b="1" spc="-7" baseline="25462" dirty="0">
                          <a:latin typeface="Maiandra GD" panose="020E0502030308020204" pitchFamily="34" charset="0"/>
                          <a:cs typeface="Calibri"/>
                        </a:rPr>
                        <a:t>1</a:t>
                      </a:r>
                      <a:endParaRPr sz="1800" b="1" baseline="25462">
                        <a:latin typeface="Maiandra GD" panose="020E0502030308020204" pitchFamily="34" charset="0"/>
                        <a:cs typeface="Calibri"/>
                      </a:endParaRPr>
                    </a:p>
                  </a:txBody>
                  <a:tcPr marL="0" marR="0" marT="0" marB="0"/>
                </a:tc>
                <a:tc>
                  <a:txBody>
                    <a:bodyPr/>
                    <a:lstStyle/>
                    <a:p>
                      <a:pPr marL="259715">
                        <a:lnSpc>
                          <a:spcPts val="1935"/>
                        </a:lnSpc>
                      </a:pPr>
                      <a:r>
                        <a:rPr sz="1800" b="1" spc="-5" dirty="0">
                          <a:latin typeface="Maiandra GD" panose="020E0502030308020204" pitchFamily="34" charset="0"/>
                          <a:cs typeface="Calibri"/>
                        </a:rPr>
                        <a:t>[Xe]4f</a:t>
                      </a:r>
                      <a:r>
                        <a:rPr sz="1800" b="1" spc="-7" baseline="25462" dirty="0">
                          <a:latin typeface="Maiandra GD" panose="020E0502030308020204" pitchFamily="34" charset="0"/>
                          <a:cs typeface="Calibri"/>
                        </a:rPr>
                        <a:t>0</a:t>
                      </a:r>
                      <a:endParaRPr sz="1800" b="1" baseline="25462">
                        <a:latin typeface="Maiandra GD" panose="020E0502030308020204" pitchFamily="34" charset="0"/>
                        <a:cs typeface="Calibri"/>
                      </a:endParaRPr>
                    </a:p>
                  </a:txBody>
                  <a:tcPr marL="0" marR="0" marT="0" marB="0"/>
                </a:tc>
                <a:tc>
                  <a:txBody>
                    <a:bodyPr/>
                    <a:lstStyle/>
                    <a:p>
                      <a:pPr marL="570865">
                        <a:lnSpc>
                          <a:spcPts val="1935"/>
                        </a:lnSpc>
                      </a:pPr>
                      <a:r>
                        <a:rPr sz="1800" b="1" dirty="0">
                          <a:latin typeface="Maiandra GD" panose="020E0502030308020204" pitchFamily="34" charset="0"/>
                          <a:cs typeface="Calibri"/>
                        </a:rPr>
                        <a:t>116</a:t>
                      </a:r>
                      <a:endParaRPr sz="1800" b="1">
                        <a:latin typeface="Maiandra GD" panose="020E0502030308020204" pitchFamily="34" charset="0"/>
                        <a:cs typeface="Calibri"/>
                      </a:endParaRPr>
                    </a:p>
                  </a:txBody>
                  <a:tcPr marL="0" marR="0" marT="0" marB="0"/>
                </a:tc>
                <a:extLst>
                  <a:ext uri="{0D108BD9-81ED-4DB2-BD59-A6C34878D82A}">
                    <a16:rowId xmlns:a16="http://schemas.microsoft.com/office/drawing/2014/main" val="10001"/>
                  </a:ext>
                </a:extLst>
              </a:tr>
              <a:tr h="233496">
                <a:tc>
                  <a:txBody>
                    <a:bodyPr/>
                    <a:lstStyle/>
                    <a:p>
                      <a:pPr marL="31750">
                        <a:lnSpc>
                          <a:spcPts val="1935"/>
                        </a:lnSpc>
                      </a:pPr>
                      <a:r>
                        <a:rPr sz="1800" b="1" spc="-5" dirty="0">
                          <a:latin typeface="Maiandra GD" panose="020E0502030308020204" pitchFamily="34" charset="0"/>
                          <a:cs typeface="Calibri"/>
                        </a:rPr>
                        <a:t>Cerium</a:t>
                      </a:r>
                      <a:endParaRPr sz="1800" b="1">
                        <a:latin typeface="Maiandra GD" panose="020E0502030308020204" pitchFamily="34" charset="0"/>
                        <a:cs typeface="Calibri"/>
                      </a:endParaRPr>
                    </a:p>
                  </a:txBody>
                  <a:tcPr marL="0" marR="0" marT="0" marB="0"/>
                </a:tc>
                <a:tc>
                  <a:txBody>
                    <a:bodyPr/>
                    <a:lstStyle/>
                    <a:p>
                      <a:pPr marL="259079">
                        <a:lnSpc>
                          <a:spcPts val="1935"/>
                        </a:lnSpc>
                      </a:pPr>
                      <a:r>
                        <a:rPr sz="1800" b="1" spc="-5" dirty="0">
                          <a:latin typeface="Maiandra GD" panose="020E0502030308020204" pitchFamily="34" charset="0"/>
                          <a:cs typeface="Calibri"/>
                        </a:rPr>
                        <a:t>Ce</a:t>
                      </a:r>
                      <a:endParaRPr sz="1800" b="1">
                        <a:latin typeface="Maiandra GD" panose="020E0502030308020204" pitchFamily="34" charset="0"/>
                        <a:cs typeface="Calibri"/>
                      </a:endParaRPr>
                    </a:p>
                  </a:txBody>
                  <a:tcPr marL="0" marR="0" marT="0" marB="0"/>
                </a:tc>
                <a:tc>
                  <a:txBody>
                    <a:bodyPr/>
                    <a:lstStyle/>
                    <a:p>
                      <a:pPr marL="307340">
                        <a:lnSpc>
                          <a:spcPts val="1935"/>
                        </a:lnSpc>
                      </a:pPr>
                      <a:r>
                        <a:rPr sz="1800" b="1" spc="-5" dirty="0">
                          <a:latin typeface="Maiandra GD" panose="020E0502030308020204" pitchFamily="34" charset="0"/>
                          <a:cs typeface="Calibri"/>
                        </a:rPr>
                        <a:t>58</a:t>
                      </a:r>
                      <a:endParaRPr sz="1800" b="1">
                        <a:latin typeface="Maiandra GD" panose="020E0502030308020204" pitchFamily="34" charset="0"/>
                        <a:cs typeface="Calibri"/>
                      </a:endParaRPr>
                    </a:p>
                  </a:txBody>
                  <a:tcPr marL="0" marR="0" marT="0" marB="0"/>
                </a:tc>
                <a:tc>
                  <a:txBody>
                    <a:bodyPr/>
                    <a:lstStyle/>
                    <a:p>
                      <a:pPr marL="340995">
                        <a:lnSpc>
                          <a:spcPts val="1935"/>
                        </a:lnSpc>
                      </a:pPr>
                      <a:r>
                        <a:rPr sz="1800" b="1" spc="-5" dirty="0">
                          <a:latin typeface="Maiandra GD" panose="020E0502030308020204" pitchFamily="34" charset="0"/>
                          <a:cs typeface="Calibri"/>
                        </a:rPr>
                        <a:t>[Xe]4f</a:t>
                      </a:r>
                      <a:r>
                        <a:rPr sz="1800" b="1" spc="-7" baseline="25462" dirty="0">
                          <a:latin typeface="Maiandra GD" panose="020E0502030308020204" pitchFamily="34" charset="0"/>
                          <a:cs typeface="Calibri"/>
                        </a:rPr>
                        <a:t>1</a:t>
                      </a:r>
                      <a:r>
                        <a:rPr sz="1800" b="1" spc="-5" dirty="0">
                          <a:latin typeface="Maiandra GD" panose="020E0502030308020204" pitchFamily="34" charset="0"/>
                          <a:cs typeface="Calibri"/>
                        </a:rPr>
                        <a:t>6s</a:t>
                      </a:r>
                      <a:r>
                        <a:rPr sz="1800" b="1" spc="-7" baseline="25462" dirty="0">
                          <a:latin typeface="Maiandra GD" panose="020E0502030308020204" pitchFamily="34" charset="0"/>
                          <a:cs typeface="Calibri"/>
                        </a:rPr>
                        <a:t>2</a:t>
                      </a:r>
                      <a:r>
                        <a:rPr sz="1800" b="1" spc="-5" dirty="0">
                          <a:latin typeface="Maiandra GD" panose="020E0502030308020204" pitchFamily="34" charset="0"/>
                          <a:cs typeface="Calibri"/>
                        </a:rPr>
                        <a:t>5d</a:t>
                      </a:r>
                      <a:r>
                        <a:rPr sz="1800" b="1" spc="-7" baseline="25462" dirty="0">
                          <a:latin typeface="Maiandra GD" panose="020E0502030308020204" pitchFamily="34" charset="0"/>
                          <a:cs typeface="Calibri"/>
                        </a:rPr>
                        <a:t>1</a:t>
                      </a:r>
                      <a:endParaRPr sz="1800" b="1" baseline="25462">
                        <a:latin typeface="Maiandra GD" panose="020E0502030308020204" pitchFamily="34" charset="0"/>
                        <a:cs typeface="Calibri"/>
                      </a:endParaRPr>
                    </a:p>
                  </a:txBody>
                  <a:tcPr marL="0" marR="0" marT="0" marB="0"/>
                </a:tc>
                <a:tc>
                  <a:txBody>
                    <a:bodyPr/>
                    <a:lstStyle/>
                    <a:p>
                      <a:pPr marL="259715">
                        <a:lnSpc>
                          <a:spcPts val="1935"/>
                        </a:lnSpc>
                      </a:pPr>
                      <a:r>
                        <a:rPr sz="1800" b="1" spc="-10" dirty="0">
                          <a:latin typeface="Maiandra GD" panose="020E0502030308020204" pitchFamily="34" charset="0"/>
                          <a:cs typeface="Calibri"/>
                        </a:rPr>
                        <a:t>[Xe]4f</a:t>
                      </a:r>
                      <a:r>
                        <a:rPr sz="1800" b="1" spc="-15" baseline="25462" dirty="0">
                          <a:latin typeface="Maiandra GD" panose="020E0502030308020204" pitchFamily="34" charset="0"/>
                          <a:cs typeface="Calibri"/>
                        </a:rPr>
                        <a:t>1</a:t>
                      </a:r>
                      <a:endParaRPr sz="1800" b="1" baseline="25462">
                        <a:latin typeface="Maiandra GD" panose="020E0502030308020204" pitchFamily="34" charset="0"/>
                        <a:cs typeface="Calibri"/>
                      </a:endParaRPr>
                    </a:p>
                  </a:txBody>
                  <a:tcPr marL="0" marR="0" marT="0" marB="0"/>
                </a:tc>
                <a:tc>
                  <a:txBody>
                    <a:bodyPr/>
                    <a:lstStyle/>
                    <a:p>
                      <a:pPr marL="570865">
                        <a:lnSpc>
                          <a:spcPts val="1935"/>
                        </a:lnSpc>
                      </a:pPr>
                      <a:r>
                        <a:rPr sz="1800" b="1" dirty="0">
                          <a:latin typeface="Maiandra GD" panose="020E0502030308020204" pitchFamily="34" charset="0"/>
                          <a:cs typeface="Calibri"/>
                        </a:rPr>
                        <a:t>114</a:t>
                      </a:r>
                      <a:endParaRPr sz="1800" b="1">
                        <a:latin typeface="Maiandra GD" panose="020E0502030308020204" pitchFamily="34" charset="0"/>
                        <a:cs typeface="Calibri"/>
                      </a:endParaRPr>
                    </a:p>
                  </a:txBody>
                  <a:tcPr marL="0" marR="0" marT="0" marB="0"/>
                </a:tc>
                <a:extLst>
                  <a:ext uri="{0D108BD9-81ED-4DB2-BD59-A6C34878D82A}">
                    <a16:rowId xmlns:a16="http://schemas.microsoft.com/office/drawing/2014/main" val="10002"/>
                  </a:ext>
                </a:extLst>
              </a:tr>
              <a:tr h="233431">
                <a:tc>
                  <a:txBody>
                    <a:bodyPr/>
                    <a:lstStyle/>
                    <a:p>
                      <a:pPr marL="31750">
                        <a:lnSpc>
                          <a:spcPts val="1935"/>
                        </a:lnSpc>
                      </a:pPr>
                      <a:r>
                        <a:rPr sz="1800" b="1" spc="-10" dirty="0">
                          <a:latin typeface="Maiandra GD" panose="020E0502030308020204" pitchFamily="34" charset="0"/>
                          <a:cs typeface="Calibri"/>
                        </a:rPr>
                        <a:t>Praesodymium</a:t>
                      </a:r>
                      <a:endParaRPr sz="1800" b="1">
                        <a:latin typeface="Maiandra GD" panose="020E0502030308020204" pitchFamily="34" charset="0"/>
                        <a:cs typeface="Calibri"/>
                      </a:endParaRPr>
                    </a:p>
                  </a:txBody>
                  <a:tcPr marL="0" marR="0" marT="0" marB="0"/>
                </a:tc>
                <a:tc>
                  <a:txBody>
                    <a:bodyPr/>
                    <a:lstStyle/>
                    <a:p>
                      <a:pPr marL="259079">
                        <a:lnSpc>
                          <a:spcPts val="1935"/>
                        </a:lnSpc>
                      </a:pPr>
                      <a:r>
                        <a:rPr sz="1800" b="1" spc="-5" dirty="0">
                          <a:latin typeface="Maiandra GD" panose="020E0502030308020204" pitchFamily="34" charset="0"/>
                          <a:cs typeface="Calibri"/>
                        </a:rPr>
                        <a:t>Pr</a:t>
                      </a:r>
                      <a:endParaRPr sz="1800" b="1" dirty="0">
                        <a:latin typeface="Maiandra GD" panose="020E0502030308020204" pitchFamily="34" charset="0"/>
                        <a:cs typeface="Calibri"/>
                      </a:endParaRPr>
                    </a:p>
                  </a:txBody>
                  <a:tcPr marL="0" marR="0" marT="0" marB="0"/>
                </a:tc>
                <a:tc>
                  <a:txBody>
                    <a:bodyPr/>
                    <a:lstStyle/>
                    <a:p>
                      <a:pPr marL="307340">
                        <a:lnSpc>
                          <a:spcPts val="1935"/>
                        </a:lnSpc>
                      </a:pPr>
                      <a:r>
                        <a:rPr sz="1800" b="1" spc="-5" dirty="0">
                          <a:latin typeface="Maiandra GD" panose="020E0502030308020204" pitchFamily="34" charset="0"/>
                          <a:cs typeface="Calibri"/>
                        </a:rPr>
                        <a:t>59</a:t>
                      </a:r>
                      <a:endParaRPr sz="1800" b="1">
                        <a:latin typeface="Maiandra GD" panose="020E0502030308020204" pitchFamily="34" charset="0"/>
                        <a:cs typeface="Calibri"/>
                      </a:endParaRPr>
                    </a:p>
                  </a:txBody>
                  <a:tcPr marL="0" marR="0" marT="0" marB="0"/>
                </a:tc>
                <a:tc>
                  <a:txBody>
                    <a:bodyPr/>
                    <a:lstStyle/>
                    <a:p>
                      <a:pPr marL="340995">
                        <a:lnSpc>
                          <a:spcPts val="1935"/>
                        </a:lnSpc>
                      </a:pPr>
                      <a:r>
                        <a:rPr sz="1800" b="1" spc="-5" dirty="0">
                          <a:latin typeface="Maiandra GD" panose="020E0502030308020204" pitchFamily="34" charset="0"/>
                          <a:cs typeface="Calibri"/>
                        </a:rPr>
                        <a:t>[Xe]4f</a:t>
                      </a:r>
                      <a:r>
                        <a:rPr sz="1800" b="1" spc="-7" baseline="25462" dirty="0">
                          <a:latin typeface="Maiandra GD" panose="020E0502030308020204" pitchFamily="34" charset="0"/>
                          <a:cs typeface="Calibri"/>
                        </a:rPr>
                        <a:t>3</a:t>
                      </a:r>
                      <a:r>
                        <a:rPr sz="1800" b="1" spc="-5" dirty="0">
                          <a:latin typeface="Maiandra GD" panose="020E0502030308020204" pitchFamily="34" charset="0"/>
                          <a:cs typeface="Calibri"/>
                        </a:rPr>
                        <a:t>6s</a:t>
                      </a:r>
                      <a:r>
                        <a:rPr sz="1800" b="1" spc="-7" baseline="25462" dirty="0">
                          <a:latin typeface="Maiandra GD" panose="020E0502030308020204" pitchFamily="34" charset="0"/>
                          <a:cs typeface="Calibri"/>
                        </a:rPr>
                        <a:t>2</a:t>
                      </a:r>
                      <a:endParaRPr sz="1800" b="1" baseline="25462">
                        <a:latin typeface="Maiandra GD" panose="020E0502030308020204" pitchFamily="34" charset="0"/>
                        <a:cs typeface="Calibri"/>
                      </a:endParaRPr>
                    </a:p>
                  </a:txBody>
                  <a:tcPr marL="0" marR="0" marT="0" marB="0"/>
                </a:tc>
                <a:tc>
                  <a:txBody>
                    <a:bodyPr/>
                    <a:lstStyle/>
                    <a:p>
                      <a:pPr marL="259715">
                        <a:lnSpc>
                          <a:spcPts val="1935"/>
                        </a:lnSpc>
                      </a:pPr>
                      <a:r>
                        <a:rPr sz="1800" b="1" spc="-5" dirty="0">
                          <a:latin typeface="Maiandra GD" panose="020E0502030308020204" pitchFamily="34" charset="0"/>
                          <a:cs typeface="Calibri"/>
                        </a:rPr>
                        <a:t>[Xe]4f</a:t>
                      </a:r>
                      <a:r>
                        <a:rPr sz="1800" b="1" spc="-7" baseline="25462" dirty="0">
                          <a:latin typeface="Maiandra GD" panose="020E0502030308020204" pitchFamily="34" charset="0"/>
                          <a:cs typeface="Calibri"/>
                        </a:rPr>
                        <a:t>2</a:t>
                      </a:r>
                      <a:endParaRPr sz="1800" b="1" baseline="25462">
                        <a:latin typeface="Maiandra GD" panose="020E0502030308020204" pitchFamily="34" charset="0"/>
                        <a:cs typeface="Calibri"/>
                      </a:endParaRPr>
                    </a:p>
                  </a:txBody>
                  <a:tcPr marL="0" marR="0" marT="0" marB="0"/>
                </a:tc>
                <a:tc>
                  <a:txBody>
                    <a:bodyPr/>
                    <a:lstStyle/>
                    <a:p>
                      <a:pPr marL="570865">
                        <a:lnSpc>
                          <a:spcPts val="1935"/>
                        </a:lnSpc>
                      </a:pPr>
                      <a:r>
                        <a:rPr sz="1800" b="1" dirty="0">
                          <a:latin typeface="Maiandra GD" panose="020E0502030308020204" pitchFamily="34" charset="0"/>
                          <a:cs typeface="Calibri"/>
                        </a:rPr>
                        <a:t>113</a:t>
                      </a:r>
                      <a:endParaRPr sz="1800" b="1">
                        <a:latin typeface="Maiandra GD" panose="020E0502030308020204" pitchFamily="34" charset="0"/>
                        <a:cs typeface="Calibri"/>
                      </a:endParaRPr>
                    </a:p>
                  </a:txBody>
                  <a:tcPr marL="0" marR="0" marT="0" marB="0"/>
                </a:tc>
                <a:extLst>
                  <a:ext uri="{0D108BD9-81ED-4DB2-BD59-A6C34878D82A}">
                    <a16:rowId xmlns:a16="http://schemas.microsoft.com/office/drawing/2014/main" val="10003"/>
                  </a:ext>
                </a:extLst>
              </a:tr>
              <a:tr h="233301">
                <a:tc>
                  <a:txBody>
                    <a:bodyPr/>
                    <a:lstStyle/>
                    <a:p>
                      <a:pPr marL="31750">
                        <a:lnSpc>
                          <a:spcPts val="1935"/>
                        </a:lnSpc>
                      </a:pPr>
                      <a:r>
                        <a:rPr sz="1800" b="1" dirty="0">
                          <a:latin typeface="Maiandra GD" panose="020E0502030308020204" pitchFamily="34" charset="0"/>
                          <a:cs typeface="Calibri"/>
                        </a:rPr>
                        <a:t>Neodymium</a:t>
                      </a:r>
                      <a:endParaRPr sz="1800" b="1">
                        <a:latin typeface="Maiandra GD" panose="020E0502030308020204" pitchFamily="34" charset="0"/>
                        <a:cs typeface="Calibri"/>
                      </a:endParaRPr>
                    </a:p>
                  </a:txBody>
                  <a:tcPr marL="0" marR="0" marT="0" marB="0"/>
                </a:tc>
                <a:tc>
                  <a:txBody>
                    <a:bodyPr/>
                    <a:lstStyle/>
                    <a:p>
                      <a:pPr marL="259079">
                        <a:lnSpc>
                          <a:spcPts val="1935"/>
                        </a:lnSpc>
                      </a:pPr>
                      <a:r>
                        <a:rPr sz="1800" b="1" dirty="0">
                          <a:latin typeface="Maiandra GD" panose="020E0502030308020204" pitchFamily="34" charset="0"/>
                          <a:cs typeface="Calibri"/>
                        </a:rPr>
                        <a:t>Nd</a:t>
                      </a:r>
                      <a:endParaRPr sz="1800" b="1">
                        <a:latin typeface="Maiandra GD" panose="020E0502030308020204" pitchFamily="34" charset="0"/>
                        <a:cs typeface="Calibri"/>
                      </a:endParaRPr>
                    </a:p>
                  </a:txBody>
                  <a:tcPr marL="0" marR="0" marT="0" marB="0"/>
                </a:tc>
                <a:tc>
                  <a:txBody>
                    <a:bodyPr/>
                    <a:lstStyle/>
                    <a:p>
                      <a:pPr marL="307340">
                        <a:lnSpc>
                          <a:spcPts val="1935"/>
                        </a:lnSpc>
                      </a:pPr>
                      <a:r>
                        <a:rPr sz="1800" b="1" dirty="0">
                          <a:latin typeface="Maiandra GD" panose="020E0502030308020204" pitchFamily="34" charset="0"/>
                          <a:cs typeface="Calibri"/>
                        </a:rPr>
                        <a:t>60</a:t>
                      </a:r>
                      <a:endParaRPr sz="1800" b="1">
                        <a:latin typeface="Maiandra GD" panose="020E0502030308020204" pitchFamily="34" charset="0"/>
                        <a:cs typeface="Calibri"/>
                      </a:endParaRPr>
                    </a:p>
                  </a:txBody>
                  <a:tcPr marL="0" marR="0" marT="0" marB="0"/>
                </a:tc>
                <a:tc>
                  <a:txBody>
                    <a:bodyPr/>
                    <a:lstStyle/>
                    <a:p>
                      <a:pPr marL="340995">
                        <a:lnSpc>
                          <a:spcPts val="1935"/>
                        </a:lnSpc>
                      </a:pPr>
                      <a:r>
                        <a:rPr sz="1800" b="1" spc="-5" dirty="0">
                          <a:latin typeface="Maiandra GD" panose="020E0502030308020204" pitchFamily="34" charset="0"/>
                          <a:cs typeface="Calibri"/>
                        </a:rPr>
                        <a:t>[Xe]4f</a:t>
                      </a:r>
                      <a:r>
                        <a:rPr sz="1800" b="1" spc="-7" baseline="25462" dirty="0">
                          <a:latin typeface="Maiandra GD" panose="020E0502030308020204" pitchFamily="34" charset="0"/>
                          <a:cs typeface="Calibri"/>
                        </a:rPr>
                        <a:t>4</a:t>
                      </a:r>
                      <a:r>
                        <a:rPr sz="1800" b="1" spc="-5" dirty="0">
                          <a:latin typeface="Maiandra GD" panose="020E0502030308020204" pitchFamily="34" charset="0"/>
                          <a:cs typeface="Calibri"/>
                        </a:rPr>
                        <a:t>6s</a:t>
                      </a:r>
                      <a:r>
                        <a:rPr sz="1800" b="1" spc="-7" baseline="25462" dirty="0">
                          <a:latin typeface="Maiandra GD" panose="020E0502030308020204" pitchFamily="34" charset="0"/>
                          <a:cs typeface="Calibri"/>
                        </a:rPr>
                        <a:t>2</a:t>
                      </a:r>
                      <a:endParaRPr sz="1800" b="1" baseline="25462">
                        <a:latin typeface="Maiandra GD" panose="020E0502030308020204" pitchFamily="34" charset="0"/>
                        <a:cs typeface="Calibri"/>
                      </a:endParaRPr>
                    </a:p>
                  </a:txBody>
                  <a:tcPr marL="0" marR="0" marT="0" marB="0"/>
                </a:tc>
                <a:tc>
                  <a:txBody>
                    <a:bodyPr/>
                    <a:lstStyle/>
                    <a:p>
                      <a:pPr marL="259715">
                        <a:lnSpc>
                          <a:spcPts val="1935"/>
                        </a:lnSpc>
                      </a:pPr>
                      <a:r>
                        <a:rPr sz="1800" b="1" spc="-5" dirty="0">
                          <a:latin typeface="Maiandra GD" panose="020E0502030308020204" pitchFamily="34" charset="0"/>
                          <a:cs typeface="Calibri"/>
                        </a:rPr>
                        <a:t>[Xe]4f</a:t>
                      </a:r>
                      <a:r>
                        <a:rPr sz="1800" b="1" spc="-7" baseline="25462" dirty="0">
                          <a:latin typeface="Maiandra GD" panose="020E0502030308020204" pitchFamily="34" charset="0"/>
                          <a:cs typeface="Calibri"/>
                        </a:rPr>
                        <a:t>3</a:t>
                      </a:r>
                      <a:endParaRPr sz="1800" b="1" baseline="25462">
                        <a:latin typeface="Maiandra GD" panose="020E0502030308020204" pitchFamily="34" charset="0"/>
                        <a:cs typeface="Calibri"/>
                      </a:endParaRPr>
                    </a:p>
                  </a:txBody>
                  <a:tcPr marL="0" marR="0" marT="0" marB="0"/>
                </a:tc>
                <a:tc>
                  <a:txBody>
                    <a:bodyPr/>
                    <a:lstStyle/>
                    <a:p>
                      <a:pPr marL="570865">
                        <a:lnSpc>
                          <a:spcPts val="1935"/>
                        </a:lnSpc>
                      </a:pPr>
                      <a:r>
                        <a:rPr sz="1800" b="1" dirty="0">
                          <a:latin typeface="Maiandra GD" panose="020E0502030308020204" pitchFamily="34" charset="0"/>
                          <a:cs typeface="Calibri"/>
                        </a:rPr>
                        <a:t>111</a:t>
                      </a:r>
                      <a:endParaRPr sz="1800" b="1">
                        <a:latin typeface="Maiandra GD" panose="020E0502030308020204" pitchFamily="34" charset="0"/>
                        <a:cs typeface="Calibri"/>
                      </a:endParaRPr>
                    </a:p>
                  </a:txBody>
                  <a:tcPr marL="0" marR="0" marT="0" marB="0"/>
                </a:tc>
                <a:extLst>
                  <a:ext uri="{0D108BD9-81ED-4DB2-BD59-A6C34878D82A}">
                    <a16:rowId xmlns:a16="http://schemas.microsoft.com/office/drawing/2014/main" val="10004"/>
                  </a:ext>
                </a:extLst>
              </a:tr>
              <a:tr h="233301">
                <a:tc>
                  <a:txBody>
                    <a:bodyPr/>
                    <a:lstStyle/>
                    <a:p>
                      <a:pPr marL="31750">
                        <a:lnSpc>
                          <a:spcPts val="1935"/>
                        </a:lnSpc>
                      </a:pPr>
                      <a:r>
                        <a:rPr sz="1800" b="1" spc="-10" dirty="0">
                          <a:latin typeface="Maiandra GD" panose="020E0502030308020204" pitchFamily="34" charset="0"/>
                          <a:cs typeface="Calibri"/>
                        </a:rPr>
                        <a:t>Promethium</a:t>
                      </a:r>
                      <a:endParaRPr sz="1800" b="1">
                        <a:latin typeface="Maiandra GD" panose="020E0502030308020204" pitchFamily="34" charset="0"/>
                        <a:cs typeface="Calibri"/>
                      </a:endParaRPr>
                    </a:p>
                  </a:txBody>
                  <a:tcPr marL="0" marR="0" marT="0" marB="0"/>
                </a:tc>
                <a:tc>
                  <a:txBody>
                    <a:bodyPr/>
                    <a:lstStyle/>
                    <a:p>
                      <a:pPr marL="259079">
                        <a:lnSpc>
                          <a:spcPts val="1935"/>
                        </a:lnSpc>
                      </a:pPr>
                      <a:r>
                        <a:rPr sz="1800" b="1" spc="-5" dirty="0">
                          <a:latin typeface="Maiandra GD" panose="020E0502030308020204" pitchFamily="34" charset="0"/>
                          <a:cs typeface="Calibri"/>
                        </a:rPr>
                        <a:t>Pm</a:t>
                      </a:r>
                      <a:endParaRPr sz="1800" b="1">
                        <a:latin typeface="Maiandra GD" panose="020E0502030308020204" pitchFamily="34" charset="0"/>
                        <a:cs typeface="Calibri"/>
                      </a:endParaRPr>
                    </a:p>
                  </a:txBody>
                  <a:tcPr marL="0" marR="0" marT="0" marB="0"/>
                </a:tc>
                <a:tc>
                  <a:txBody>
                    <a:bodyPr/>
                    <a:lstStyle/>
                    <a:p>
                      <a:pPr marL="307340">
                        <a:lnSpc>
                          <a:spcPts val="1935"/>
                        </a:lnSpc>
                      </a:pPr>
                      <a:r>
                        <a:rPr sz="1800" b="1" dirty="0">
                          <a:latin typeface="Maiandra GD" panose="020E0502030308020204" pitchFamily="34" charset="0"/>
                          <a:cs typeface="Calibri"/>
                        </a:rPr>
                        <a:t>61</a:t>
                      </a:r>
                      <a:endParaRPr sz="1800" b="1">
                        <a:latin typeface="Maiandra GD" panose="020E0502030308020204" pitchFamily="34" charset="0"/>
                        <a:cs typeface="Calibri"/>
                      </a:endParaRPr>
                    </a:p>
                  </a:txBody>
                  <a:tcPr marL="0" marR="0" marT="0" marB="0"/>
                </a:tc>
                <a:tc>
                  <a:txBody>
                    <a:bodyPr/>
                    <a:lstStyle/>
                    <a:p>
                      <a:pPr marL="340995">
                        <a:lnSpc>
                          <a:spcPts val="1935"/>
                        </a:lnSpc>
                      </a:pPr>
                      <a:r>
                        <a:rPr sz="1800" b="1" spc="-5" dirty="0">
                          <a:latin typeface="Maiandra GD" panose="020E0502030308020204" pitchFamily="34" charset="0"/>
                          <a:cs typeface="Calibri"/>
                        </a:rPr>
                        <a:t>[Xe]4f</a:t>
                      </a:r>
                      <a:r>
                        <a:rPr sz="1800" b="1" spc="-7" baseline="25462" dirty="0">
                          <a:latin typeface="Maiandra GD" panose="020E0502030308020204" pitchFamily="34" charset="0"/>
                          <a:cs typeface="Calibri"/>
                        </a:rPr>
                        <a:t>5</a:t>
                      </a:r>
                      <a:r>
                        <a:rPr sz="1800" b="1" spc="-5" dirty="0">
                          <a:latin typeface="Maiandra GD" panose="020E0502030308020204" pitchFamily="34" charset="0"/>
                          <a:cs typeface="Calibri"/>
                        </a:rPr>
                        <a:t>6s</a:t>
                      </a:r>
                      <a:r>
                        <a:rPr sz="1800" b="1" spc="-7" baseline="25462" dirty="0">
                          <a:latin typeface="Maiandra GD" panose="020E0502030308020204" pitchFamily="34" charset="0"/>
                          <a:cs typeface="Calibri"/>
                        </a:rPr>
                        <a:t>2</a:t>
                      </a:r>
                      <a:endParaRPr sz="1800" b="1" baseline="25462">
                        <a:latin typeface="Maiandra GD" panose="020E0502030308020204" pitchFamily="34" charset="0"/>
                        <a:cs typeface="Calibri"/>
                      </a:endParaRPr>
                    </a:p>
                  </a:txBody>
                  <a:tcPr marL="0" marR="0" marT="0" marB="0"/>
                </a:tc>
                <a:tc>
                  <a:txBody>
                    <a:bodyPr/>
                    <a:lstStyle/>
                    <a:p>
                      <a:pPr marL="259715">
                        <a:lnSpc>
                          <a:spcPts val="1935"/>
                        </a:lnSpc>
                      </a:pPr>
                      <a:r>
                        <a:rPr sz="1800" b="1" spc="-5" dirty="0">
                          <a:latin typeface="Maiandra GD" panose="020E0502030308020204" pitchFamily="34" charset="0"/>
                          <a:cs typeface="Calibri"/>
                        </a:rPr>
                        <a:t>[Xe]4f</a:t>
                      </a:r>
                      <a:r>
                        <a:rPr sz="1800" b="1" spc="-7" baseline="25462" dirty="0">
                          <a:latin typeface="Maiandra GD" panose="020E0502030308020204" pitchFamily="34" charset="0"/>
                          <a:cs typeface="Calibri"/>
                        </a:rPr>
                        <a:t>4</a:t>
                      </a:r>
                      <a:endParaRPr sz="1800" b="1" baseline="25462" dirty="0">
                        <a:latin typeface="Maiandra GD" panose="020E0502030308020204" pitchFamily="34" charset="0"/>
                        <a:cs typeface="Calibri"/>
                      </a:endParaRPr>
                    </a:p>
                  </a:txBody>
                  <a:tcPr marL="0" marR="0" marT="0" marB="0"/>
                </a:tc>
                <a:tc>
                  <a:txBody>
                    <a:bodyPr/>
                    <a:lstStyle/>
                    <a:p>
                      <a:pPr marL="570865">
                        <a:lnSpc>
                          <a:spcPts val="1935"/>
                        </a:lnSpc>
                      </a:pPr>
                      <a:r>
                        <a:rPr sz="1800" b="1" dirty="0">
                          <a:latin typeface="Maiandra GD" panose="020E0502030308020204" pitchFamily="34" charset="0"/>
                          <a:cs typeface="Calibri"/>
                        </a:rPr>
                        <a:t>109</a:t>
                      </a:r>
                      <a:endParaRPr sz="1800" b="1">
                        <a:latin typeface="Maiandra GD" panose="020E0502030308020204" pitchFamily="34" charset="0"/>
                        <a:cs typeface="Calibri"/>
                      </a:endParaRPr>
                    </a:p>
                  </a:txBody>
                  <a:tcPr marL="0" marR="0" marT="0" marB="0"/>
                </a:tc>
                <a:extLst>
                  <a:ext uri="{0D108BD9-81ED-4DB2-BD59-A6C34878D82A}">
                    <a16:rowId xmlns:a16="http://schemas.microsoft.com/office/drawing/2014/main" val="10005"/>
                  </a:ext>
                </a:extLst>
              </a:tr>
              <a:tr h="233302">
                <a:tc>
                  <a:txBody>
                    <a:bodyPr/>
                    <a:lstStyle/>
                    <a:p>
                      <a:pPr marL="31750">
                        <a:lnSpc>
                          <a:spcPts val="1935"/>
                        </a:lnSpc>
                      </a:pPr>
                      <a:r>
                        <a:rPr sz="1800" b="1" spc="-5" dirty="0">
                          <a:latin typeface="Maiandra GD" panose="020E0502030308020204" pitchFamily="34" charset="0"/>
                          <a:cs typeface="Calibri"/>
                        </a:rPr>
                        <a:t>Samarium</a:t>
                      </a:r>
                      <a:endParaRPr sz="1800" b="1">
                        <a:latin typeface="Maiandra GD" panose="020E0502030308020204" pitchFamily="34" charset="0"/>
                        <a:cs typeface="Calibri"/>
                      </a:endParaRPr>
                    </a:p>
                  </a:txBody>
                  <a:tcPr marL="0" marR="0" marT="0" marB="0"/>
                </a:tc>
                <a:tc>
                  <a:txBody>
                    <a:bodyPr/>
                    <a:lstStyle/>
                    <a:p>
                      <a:pPr marL="259079">
                        <a:lnSpc>
                          <a:spcPts val="1935"/>
                        </a:lnSpc>
                      </a:pPr>
                      <a:r>
                        <a:rPr sz="1800" b="1" dirty="0">
                          <a:latin typeface="Maiandra GD" panose="020E0502030308020204" pitchFamily="34" charset="0"/>
                          <a:cs typeface="Calibri"/>
                        </a:rPr>
                        <a:t>Sm</a:t>
                      </a:r>
                      <a:endParaRPr sz="1800" b="1">
                        <a:latin typeface="Maiandra GD" panose="020E0502030308020204" pitchFamily="34" charset="0"/>
                        <a:cs typeface="Calibri"/>
                      </a:endParaRPr>
                    </a:p>
                  </a:txBody>
                  <a:tcPr marL="0" marR="0" marT="0" marB="0"/>
                </a:tc>
                <a:tc>
                  <a:txBody>
                    <a:bodyPr/>
                    <a:lstStyle/>
                    <a:p>
                      <a:pPr marL="307340">
                        <a:lnSpc>
                          <a:spcPts val="1935"/>
                        </a:lnSpc>
                      </a:pPr>
                      <a:r>
                        <a:rPr sz="1800" b="1" dirty="0">
                          <a:latin typeface="Maiandra GD" panose="020E0502030308020204" pitchFamily="34" charset="0"/>
                          <a:cs typeface="Calibri"/>
                        </a:rPr>
                        <a:t>62</a:t>
                      </a:r>
                      <a:endParaRPr sz="1800" b="1">
                        <a:latin typeface="Maiandra GD" panose="020E0502030308020204" pitchFamily="34" charset="0"/>
                        <a:cs typeface="Calibri"/>
                      </a:endParaRPr>
                    </a:p>
                  </a:txBody>
                  <a:tcPr marL="0" marR="0" marT="0" marB="0"/>
                </a:tc>
                <a:tc>
                  <a:txBody>
                    <a:bodyPr/>
                    <a:lstStyle/>
                    <a:p>
                      <a:pPr marL="340995">
                        <a:lnSpc>
                          <a:spcPts val="1935"/>
                        </a:lnSpc>
                      </a:pPr>
                      <a:r>
                        <a:rPr sz="1800" b="1" spc="-5" dirty="0">
                          <a:latin typeface="Maiandra GD" panose="020E0502030308020204" pitchFamily="34" charset="0"/>
                          <a:cs typeface="Calibri"/>
                        </a:rPr>
                        <a:t>[Xe]4f</a:t>
                      </a:r>
                      <a:r>
                        <a:rPr sz="1800" b="1" spc="-7" baseline="25462" dirty="0">
                          <a:latin typeface="Maiandra GD" panose="020E0502030308020204" pitchFamily="34" charset="0"/>
                          <a:cs typeface="Calibri"/>
                        </a:rPr>
                        <a:t>6</a:t>
                      </a:r>
                      <a:r>
                        <a:rPr sz="1800" b="1" spc="-5" dirty="0">
                          <a:latin typeface="Maiandra GD" panose="020E0502030308020204" pitchFamily="34" charset="0"/>
                          <a:cs typeface="Calibri"/>
                        </a:rPr>
                        <a:t>6s</a:t>
                      </a:r>
                      <a:r>
                        <a:rPr sz="1800" b="1" spc="-7" baseline="25462" dirty="0">
                          <a:latin typeface="Maiandra GD" panose="020E0502030308020204" pitchFamily="34" charset="0"/>
                          <a:cs typeface="Calibri"/>
                        </a:rPr>
                        <a:t>2</a:t>
                      </a:r>
                      <a:endParaRPr sz="1800" b="1" baseline="25462">
                        <a:latin typeface="Maiandra GD" panose="020E0502030308020204" pitchFamily="34" charset="0"/>
                        <a:cs typeface="Calibri"/>
                      </a:endParaRPr>
                    </a:p>
                  </a:txBody>
                  <a:tcPr marL="0" marR="0" marT="0" marB="0"/>
                </a:tc>
                <a:tc>
                  <a:txBody>
                    <a:bodyPr/>
                    <a:lstStyle/>
                    <a:p>
                      <a:pPr marL="259715">
                        <a:lnSpc>
                          <a:spcPts val="1935"/>
                        </a:lnSpc>
                      </a:pPr>
                      <a:r>
                        <a:rPr sz="1800" b="1" spc="-5" dirty="0">
                          <a:latin typeface="Maiandra GD" panose="020E0502030308020204" pitchFamily="34" charset="0"/>
                          <a:cs typeface="Calibri"/>
                        </a:rPr>
                        <a:t>[Xe]4f</a:t>
                      </a:r>
                      <a:r>
                        <a:rPr sz="1800" b="1" spc="-7" baseline="25462" dirty="0">
                          <a:latin typeface="Maiandra GD" panose="020E0502030308020204" pitchFamily="34" charset="0"/>
                          <a:cs typeface="Calibri"/>
                        </a:rPr>
                        <a:t>5</a:t>
                      </a:r>
                      <a:endParaRPr sz="1800" b="1" baseline="25462">
                        <a:latin typeface="Maiandra GD" panose="020E0502030308020204" pitchFamily="34" charset="0"/>
                        <a:cs typeface="Calibri"/>
                      </a:endParaRPr>
                    </a:p>
                  </a:txBody>
                  <a:tcPr marL="0" marR="0" marT="0" marB="0"/>
                </a:tc>
                <a:tc>
                  <a:txBody>
                    <a:bodyPr/>
                    <a:lstStyle/>
                    <a:p>
                      <a:pPr marL="570865">
                        <a:lnSpc>
                          <a:spcPts val="1935"/>
                        </a:lnSpc>
                      </a:pPr>
                      <a:r>
                        <a:rPr sz="1800" b="1" dirty="0">
                          <a:latin typeface="Maiandra GD" panose="020E0502030308020204" pitchFamily="34" charset="0"/>
                          <a:cs typeface="Calibri"/>
                        </a:rPr>
                        <a:t>108</a:t>
                      </a:r>
                      <a:endParaRPr sz="1800" b="1">
                        <a:latin typeface="Maiandra GD" panose="020E0502030308020204" pitchFamily="34" charset="0"/>
                        <a:cs typeface="Calibri"/>
                      </a:endParaRPr>
                    </a:p>
                  </a:txBody>
                  <a:tcPr marL="0" marR="0" marT="0" marB="0"/>
                </a:tc>
                <a:extLst>
                  <a:ext uri="{0D108BD9-81ED-4DB2-BD59-A6C34878D82A}">
                    <a16:rowId xmlns:a16="http://schemas.microsoft.com/office/drawing/2014/main" val="10006"/>
                  </a:ext>
                </a:extLst>
              </a:tr>
              <a:tr h="233204">
                <a:tc>
                  <a:txBody>
                    <a:bodyPr/>
                    <a:lstStyle/>
                    <a:p>
                      <a:pPr marL="31750">
                        <a:lnSpc>
                          <a:spcPts val="1935"/>
                        </a:lnSpc>
                      </a:pPr>
                      <a:r>
                        <a:rPr sz="1800" b="1" spc="-10" dirty="0">
                          <a:latin typeface="Maiandra GD" panose="020E0502030308020204" pitchFamily="34" charset="0"/>
                          <a:cs typeface="Calibri"/>
                        </a:rPr>
                        <a:t>Europium</a:t>
                      </a:r>
                      <a:endParaRPr sz="1800" b="1">
                        <a:latin typeface="Maiandra GD" panose="020E0502030308020204" pitchFamily="34" charset="0"/>
                        <a:cs typeface="Calibri"/>
                      </a:endParaRPr>
                    </a:p>
                  </a:txBody>
                  <a:tcPr marL="0" marR="0" marT="0" marB="0"/>
                </a:tc>
                <a:tc>
                  <a:txBody>
                    <a:bodyPr/>
                    <a:lstStyle/>
                    <a:p>
                      <a:pPr marL="259079">
                        <a:lnSpc>
                          <a:spcPts val="1935"/>
                        </a:lnSpc>
                      </a:pPr>
                      <a:r>
                        <a:rPr sz="1800" b="1" spc="-5" dirty="0">
                          <a:latin typeface="Maiandra GD" panose="020E0502030308020204" pitchFamily="34" charset="0"/>
                          <a:cs typeface="Calibri"/>
                        </a:rPr>
                        <a:t>Eu</a:t>
                      </a:r>
                      <a:endParaRPr sz="1800" b="1">
                        <a:latin typeface="Maiandra GD" panose="020E0502030308020204" pitchFamily="34" charset="0"/>
                        <a:cs typeface="Calibri"/>
                      </a:endParaRPr>
                    </a:p>
                  </a:txBody>
                  <a:tcPr marL="0" marR="0" marT="0" marB="0"/>
                </a:tc>
                <a:tc>
                  <a:txBody>
                    <a:bodyPr/>
                    <a:lstStyle/>
                    <a:p>
                      <a:pPr marL="307340">
                        <a:lnSpc>
                          <a:spcPts val="1935"/>
                        </a:lnSpc>
                      </a:pPr>
                      <a:r>
                        <a:rPr sz="1800" b="1" dirty="0">
                          <a:latin typeface="Maiandra GD" panose="020E0502030308020204" pitchFamily="34" charset="0"/>
                          <a:cs typeface="Calibri"/>
                        </a:rPr>
                        <a:t>63</a:t>
                      </a:r>
                      <a:endParaRPr sz="1800" b="1">
                        <a:latin typeface="Maiandra GD" panose="020E0502030308020204" pitchFamily="34" charset="0"/>
                        <a:cs typeface="Calibri"/>
                      </a:endParaRPr>
                    </a:p>
                  </a:txBody>
                  <a:tcPr marL="0" marR="0" marT="0" marB="0"/>
                </a:tc>
                <a:tc>
                  <a:txBody>
                    <a:bodyPr/>
                    <a:lstStyle/>
                    <a:p>
                      <a:pPr marL="340995">
                        <a:lnSpc>
                          <a:spcPts val="1935"/>
                        </a:lnSpc>
                      </a:pPr>
                      <a:r>
                        <a:rPr sz="1800" b="1" spc="-5" dirty="0">
                          <a:latin typeface="Maiandra GD" panose="020E0502030308020204" pitchFamily="34" charset="0"/>
                          <a:cs typeface="Calibri"/>
                        </a:rPr>
                        <a:t>[Xe]4f</a:t>
                      </a:r>
                      <a:r>
                        <a:rPr sz="1800" b="1" spc="-7" baseline="25462" dirty="0">
                          <a:latin typeface="Maiandra GD" panose="020E0502030308020204" pitchFamily="34" charset="0"/>
                          <a:cs typeface="Calibri"/>
                        </a:rPr>
                        <a:t>7</a:t>
                      </a:r>
                      <a:r>
                        <a:rPr sz="1800" b="1" spc="-5" dirty="0">
                          <a:latin typeface="Maiandra GD" panose="020E0502030308020204" pitchFamily="34" charset="0"/>
                          <a:cs typeface="Calibri"/>
                        </a:rPr>
                        <a:t>6s</a:t>
                      </a:r>
                      <a:r>
                        <a:rPr sz="1800" b="1" spc="-7" baseline="25462" dirty="0">
                          <a:latin typeface="Maiandra GD" panose="020E0502030308020204" pitchFamily="34" charset="0"/>
                          <a:cs typeface="Calibri"/>
                        </a:rPr>
                        <a:t>2</a:t>
                      </a:r>
                      <a:endParaRPr sz="1800" b="1" baseline="25462">
                        <a:latin typeface="Maiandra GD" panose="020E0502030308020204" pitchFamily="34" charset="0"/>
                        <a:cs typeface="Calibri"/>
                      </a:endParaRPr>
                    </a:p>
                  </a:txBody>
                  <a:tcPr marL="0" marR="0" marT="0" marB="0"/>
                </a:tc>
                <a:tc>
                  <a:txBody>
                    <a:bodyPr/>
                    <a:lstStyle/>
                    <a:p>
                      <a:pPr marL="259715">
                        <a:lnSpc>
                          <a:spcPts val="1935"/>
                        </a:lnSpc>
                      </a:pPr>
                      <a:r>
                        <a:rPr sz="1800" b="1" spc="-5" dirty="0">
                          <a:latin typeface="Maiandra GD" panose="020E0502030308020204" pitchFamily="34" charset="0"/>
                          <a:cs typeface="Calibri"/>
                        </a:rPr>
                        <a:t>[Xe]4f</a:t>
                      </a:r>
                      <a:r>
                        <a:rPr sz="1800" b="1" spc="-7" baseline="25462" dirty="0">
                          <a:latin typeface="Maiandra GD" panose="020E0502030308020204" pitchFamily="34" charset="0"/>
                          <a:cs typeface="Calibri"/>
                        </a:rPr>
                        <a:t>6</a:t>
                      </a:r>
                      <a:endParaRPr sz="1800" b="1" baseline="25462">
                        <a:latin typeface="Maiandra GD" panose="020E0502030308020204" pitchFamily="34" charset="0"/>
                        <a:cs typeface="Calibri"/>
                      </a:endParaRPr>
                    </a:p>
                  </a:txBody>
                  <a:tcPr marL="0" marR="0" marT="0" marB="0"/>
                </a:tc>
                <a:tc>
                  <a:txBody>
                    <a:bodyPr/>
                    <a:lstStyle/>
                    <a:p>
                      <a:pPr marL="570865">
                        <a:lnSpc>
                          <a:spcPts val="1935"/>
                        </a:lnSpc>
                      </a:pPr>
                      <a:r>
                        <a:rPr sz="1800" b="1" dirty="0">
                          <a:latin typeface="Maiandra GD" panose="020E0502030308020204" pitchFamily="34" charset="0"/>
                          <a:cs typeface="Calibri"/>
                        </a:rPr>
                        <a:t>107</a:t>
                      </a:r>
                      <a:endParaRPr sz="1800" b="1">
                        <a:latin typeface="Maiandra GD" panose="020E0502030308020204" pitchFamily="34" charset="0"/>
                        <a:cs typeface="Calibri"/>
                      </a:endParaRPr>
                    </a:p>
                  </a:txBody>
                  <a:tcPr marL="0" marR="0" marT="0" marB="0"/>
                </a:tc>
                <a:extLst>
                  <a:ext uri="{0D108BD9-81ED-4DB2-BD59-A6C34878D82A}">
                    <a16:rowId xmlns:a16="http://schemas.microsoft.com/office/drawing/2014/main" val="10007"/>
                  </a:ext>
                </a:extLst>
              </a:tr>
              <a:tr h="233539">
                <a:tc>
                  <a:txBody>
                    <a:bodyPr/>
                    <a:lstStyle/>
                    <a:p>
                      <a:pPr marL="31750">
                        <a:lnSpc>
                          <a:spcPts val="1935"/>
                        </a:lnSpc>
                      </a:pPr>
                      <a:r>
                        <a:rPr sz="1800" b="1" spc="-5" dirty="0">
                          <a:latin typeface="Maiandra GD" panose="020E0502030308020204" pitchFamily="34" charset="0"/>
                          <a:cs typeface="Calibri"/>
                        </a:rPr>
                        <a:t>Gadolinium</a:t>
                      </a:r>
                      <a:endParaRPr sz="1800" b="1">
                        <a:latin typeface="Maiandra GD" panose="020E0502030308020204" pitchFamily="34" charset="0"/>
                        <a:cs typeface="Calibri"/>
                      </a:endParaRPr>
                    </a:p>
                  </a:txBody>
                  <a:tcPr marL="0" marR="0" marT="0" marB="0"/>
                </a:tc>
                <a:tc>
                  <a:txBody>
                    <a:bodyPr/>
                    <a:lstStyle/>
                    <a:p>
                      <a:pPr marL="259079">
                        <a:lnSpc>
                          <a:spcPts val="1935"/>
                        </a:lnSpc>
                      </a:pPr>
                      <a:r>
                        <a:rPr sz="1800" b="1" spc="-5" dirty="0">
                          <a:latin typeface="Maiandra GD" panose="020E0502030308020204" pitchFamily="34" charset="0"/>
                          <a:cs typeface="Calibri"/>
                        </a:rPr>
                        <a:t>Eu</a:t>
                      </a:r>
                      <a:endParaRPr sz="1800" b="1">
                        <a:latin typeface="Maiandra GD" panose="020E0502030308020204" pitchFamily="34" charset="0"/>
                        <a:cs typeface="Calibri"/>
                      </a:endParaRPr>
                    </a:p>
                  </a:txBody>
                  <a:tcPr marL="0" marR="0" marT="0" marB="0"/>
                </a:tc>
                <a:tc>
                  <a:txBody>
                    <a:bodyPr/>
                    <a:lstStyle/>
                    <a:p>
                      <a:pPr marL="307340">
                        <a:lnSpc>
                          <a:spcPts val="1935"/>
                        </a:lnSpc>
                      </a:pPr>
                      <a:r>
                        <a:rPr sz="1800" b="1" spc="-5" dirty="0">
                          <a:latin typeface="Maiandra GD" panose="020E0502030308020204" pitchFamily="34" charset="0"/>
                          <a:cs typeface="Calibri"/>
                        </a:rPr>
                        <a:t>64</a:t>
                      </a:r>
                      <a:endParaRPr sz="1800" b="1">
                        <a:latin typeface="Maiandra GD" panose="020E0502030308020204" pitchFamily="34" charset="0"/>
                        <a:cs typeface="Calibri"/>
                      </a:endParaRPr>
                    </a:p>
                  </a:txBody>
                  <a:tcPr marL="0" marR="0" marT="0" marB="0"/>
                </a:tc>
                <a:tc>
                  <a:txBody>
                    <a:bodyPr/>
                    <a:lstStyle/>
                    <a:p>
                      <a:pPr marL="340995">
                        <a:lnSpc>
                          <a:spcPts val="1935"/>
                        </a:lnSpc>
                      </a:pPr>
                      <a:r>
                        <a:rPr sz="1800" b="1" spc="-5" dirty="0">
                          <a:latin typeface="Maiandra GD" panose="020E0502030308020204" pitchFamily="34" charset="0"/>
                          <a:cs typeface="Calibri"/>
                        </a:rPr>
                        <a:t>[Xe]4f</a:t>
                      </a:r>
                      <a:r>
                        <a:rPr sz="1800" b="1" spc="-7" baseline="25462" dirty="0">
                          <a:latin typeface="Maiandra GD" panose="020E0502030308020204" pitchFamily="34" charset="0"/>
                          <a:cs typeface="Calibri"/>
                        </a:rPr>
                        <a:t>7</a:t>
                      </a:r>
                      <a:r>
                        <a:rPr sz="1800" b="1" spc="-5" dirty="0">
                          <a:latin typeface="Maiandra GD" panose="020E0502030308020204" pitchFamily="34" charset="0"/>
                          <a:cs typeface="Calibri"/>
                        </a:rPr>
                        <a:t>6s</a:t>
                      </a:r>
                      <a:r>
                        <a:rPr sz="1800" b="1" spc="-7" baseline="25462" dirty="0">
                          <a:latin typeface="Maiandra GD" panose="020E0502030308020204" pitchFamily="34" charset="0"/>
                          <a:cs typeface="Calibri"/>
                        </a:rPr>
                        <a:t>2</a:t>
                      </a:r>
                      <a:r>
                        <a:rPr sz="1800" b="1" spc="-5" dirty="0">
                          <a:latin typeface="Maiandra GD" panose="020E0502030308020204" pitchFamily="34" charset="0"/>
                          <a:cs typeface="Calibri"/>
                        </a:rPr>
                        <a:t>5d</a:t>
                      </a:r>
                      <a:r>
                        <a:rPr sz="1800" b="1" spc="-7" baseline="25462" dirty="0">
                          <a:latin typeface="Maiandra GD" panose="020E0502030308020204" pitchFamily="34" charset="0"/>
                          <a:cs typeface="Calibri"/>
                        </a:rPr>
                        <a:t>1</a:t>
                      </a:r>
                      <a:endParaRPr sz="1800" b="1" baseline="25462" dirty="0">
                        <a:latin typeface="Maiandra GD" panose="020E0502030308020204" pitchFamily="34" charset="0"/>
                        <a:cs typeface="Calibri"/>
                      </a:endParaRPr>
                    </a:p>
                  </a:txBody>
                  <a:tcPr marL="0" marR="0" marT="0" marB="0"/>
                </a:tc>
                <a:tc>
                  <a:txBody>
                    <a:bodyPr/>
                    <a:lstStyle/>
                    <a:p>
                      <a:pPr marL="259715">
                        <a:lnSpc>
                          <a:spcPts val="1935"/>
                        </a:lnSpc>
                      </a:pPr>
                      <a:r>
                        <a:rPr sz="1800" b="1" spc="-10" dirty="0">
                          <a:latin typeface="Maiandra GD" panose="020E0502030308020204" pitchFamily="34" charset="0"/>
                          <a:cs typeface="Calibri"/>
                        </a:rPr>
                        <a:t>[Xe]4f</a:t>
                      </a:r>
                      <a:r>
                        <a:rPr sz="1800" b="1" spc="-15" baseline="25462" dirty="0">
                          <a:latin typeface="Maiandra GD" panose="020E0502030308020204" pitchFamily="34" charset="0"/>
                          <a:cs typeface="Calibri"/>
                        </a:rPr>
                        <a:t>7</a:t>
                      </a:r>
                      <a:endParaRPr sz="1800" b="1" baseline="25462">
                        <a:latin typeface="Maiandra GD" panose="020E0502030308020204" pitchFamily="34" charset="0"/>
                        <a:cs typeface="Calibri"/>
                      </a:endParaRPr>
                    </a:p>
                  </a:txBody>
                  <a:tcPr marL="0" marR="0" marT="0" marB="0"/>
                </a:tc>
                <a:tc>
                  <a:txBody>
                    <a:bodyPr/>
                    <a:lstStyle/>
                    <a:p>
                      <a:pPr marL="570865">
                        <a:lnSpc>
                          <a:spcPts val="1935"/>
                        </a:lnSpc>
                      </a:pPr>
                      <a:r>
                        <a:rPr sz="1800" b="1" dirty="0">
                          <a:latin typeface="Maiandra GD" panose="020E0502030308020204" pitchFamily="34" charset="0"/>
                          <a:cs typeface="Calibri"/>
                        </a:rPr>
                        <a:t>105</a:t>
                      </a:r>
                      <a:endParaRPr sz="1800" b="1">
                        <a:latin typeface="Maiandra GD" panose="020E0502030308020204" pitchFamily="34" charset="0"/>
                        <a:cs typeface="Calibri"/>
                      </a:endParaRPr>
                    </a:p>
                  </a:txBody>
                  <a:tcPr marL="0" marR="0" marT="0" marB="0"/>
                </a:tc>
                <a:extLst>
                  <a:ext uri="{0D108BD9-81ED-4DB2-BD59-A6C34878D82A}">
                    <a16:rowId xmlns:a16="http://schemas.microsoft.com/office/drawing/2014/main" val="10008"/>
                  </a:ext>
                </a:extLst>
              </a:tr>
              <a:tr h="233377">
                <a:tc>
                  <a:txBody>
                    <a:bodyPr/>
                    <a:lstStyle/>
                    <a:p>
                      <a:pPr marL="31750">
                        <a:lnSpc>
                          <a:spcPts val="1935"/>
                        </a:lnSpc>
                      </a:pPr>
                      <a:r>
                        <a:rPr sz="1800" b="1" spc="-25" dirty="0">
                          <a:latin typeface="Maiandra GD" panose="020E0502030308020204" pitchFamily="34" charset="0"/>
                          <a:cs typeface="Calibri"/>
                        </a:rPr>
                        <a:t>Terbium</a:t>
                      </a:r>
                      <a:endParaRPr sz="1800" b="1">
                        <a:latin typeface="Maiandra GD" panose="020E0502030308020204" pitchFamily="34" charset="0"/>
                        <a:cs typeface="Calibri"/>
                      </a:endParaRPr>
                    </a:p>
                  </a:txBody>
                  <a:tcPr marL="0" marR="0" marT="0" marB="0"/>
                </a:tc>
                <a:tc>
                  <a:txBody>
                    <a:bodyPr/>
                    <a:lstStyle/>
                    <a:p>
                      <a:pPr marL="234315">
                        <a:lnSpc>
                          <a:spcPts val="1935"/>
                        </a:lnSpc>
                      </a:pPr>
                      <a:r>
                        <a:rPr sz="1800" b="1" spc="-5" dirty="0">
                          <a:latin typeface="Maiandra GD" panose="020E0502030308020204" pitchFamily="34" charset="0"/>
                          <a:cs typeface="Calibri"/>
                        </a:rPr>
                        <a:t>Tb</a:t>
                      </a:r>
                      <a:endParaRPr sz="1800" b="1">
                        <a:latin typeface="Maiandra GD" panose="020E0502030308020204" pitchFamily="34" charset="0"/>
                        <a:cs typeface="Calibri"/>
                      </a:endParaRPr>
                    </a:p>
                  </a:txBody>
                  <a:tcPr marL="0" marR="0" marT="0" marB="0"/>
                </a:tc>
                <a:tc>
                  <a:txBody>
                    <a:bodyPr/>
                    <a:lstStyle/>
                    <a:p>
                      <a:pPr marL="307340">
                        <a:lnSpc>
                          <a:spcPts val="1935"/>
                        </a:lnSpc>
                      </a:pPr>
                      <a:r>
                        <a:rPr sz="1800" b="1" dirty="0">
                          <a:latin typeface="Maiandra GD" panose="020E0502030308020204" pitchFamily="34" charset="0"/>
                          <a:cs typeface="Calibri"/>
                        </a:rPr>
                        <a:t>65</a:t>
                      </a:r>
                      <a:endParaRPr sz="1800" b="1">
                        <a:latin typeface="Maiandra GD" panose="020E0502030308020204" pitchFamily="34" charset="0"/>
                        <a:cs typeface="Calibri"/>
                      </a:endParaRPr>
                    </a:p>
                  </a:txBody>
                  <a:tcPr marL="0" marR="0" marT="0" marB="0"/>
                </a:tc>
                <a:tc>
                  <a:txBody>
                    <a:bodyPr/>
                    <a:lstStyle/>
                    <a:p>
                      <a:pPr marL="340995">
                        <a:lnSpc>
                          <a:spcPts val="1935"/>
                        </a:lnSpc>
                      </a:pPr>
                      <a:r>
                        <a:rPr sz="1800" b="1" spc="-10" dirty="0">
                          <a:latin typeface="Maiandra GD" panose="020E0502030308020204" pitchFamily="34" charset="0"/>
                          <a:cs typeface="Calibri"/>
                        </a:rPr>
                        <a:t>[Xe] </a:t>
                      </a:r>
                      <a:r>
                        <a:rPr sz="1800" b="1" spc="-5" dirty="0">
                          <a:latin typeface="Maiandra GD" panose="020E0502030308020204" pitchFamily="34" charset="0"/>
                          <a:cs typeface="Calibri"/>
                        </a:rPr>
                        <a:t>4f</a:t>
                      </a:r>
                      <a:r>
                        <a:rPr sz="1800" b="1" spc="-7" baseline="25462" dirty="0">
                          <a:latin typeface="Maiandra GD" panose="020E0502030308020204" pitchFamily="34" charset="0"/>
                          <a:cs typeface="Calibri"/>
                        </a:rPr>
                        <a:t>9</a:t>
                      </a:r>
                      <a:r>
                        <a:rPr sz="1800" b="1" spc="-5" dirty="0">
                          <a:latin typeface="Maiandra GD" panose="020E0502030308020204" pitchFamily="34" charset="0"/>
                          <a:cs typeface="Calibri"/>
                        </a:rPr>
                        <a:t>6s</a:t>
                      </a:r>
                      <a:r>
                        <a:rPr sz="1800" b="1" spc="-7" baseline="25462" dirty="0">
                          <a:latin typeface="Maiandra GD" panose="020E0502030308020204" pitchFamily="34" charset="0"/>
                          <a:cs typeface="Calibri"/>
                        </a:rPr>
                        <a:t>2</a:t>
                      </a:r>
                      <a:endParaRPr sz="1800" b="1" baseline="25462">
                        <a:latin typeface="Maiandra GD" panose="020E0502030308020204" pitchFamily="34" charset="0"/>
                        <a:cs typeface="Calibri"/>
                      </a:endParaRPr>
                    </a:p>
                  </a:txBody>
                  <a:tcPr marL="0" marR="0" marT="0" marB="0"/>
                </a:tc>
                <a:tc>
                  <a:txBody>
                    <a:bodyPr/>
                    <a:lstStyle/>
                    <a:p>
                      <a:pPr marL="259715">
                        <a:lnSpc>
                          <a:spcPts val="1935"/>
                        </a:lnSpc>
                      </a:pPr>
                      <a:r>
                        <a:rPr sz="1800" b="1" spc="-5" dirty="0">
                          <a:latin typeface="Maiandra GD" panose="020E0502030308020204" pitchFamily="34" charset="0"/>
                          <a:cs typeface="Calibri"/>
                        </a:rPr>
                        <a:t>[Xe]4f</a:t>
                      </a:r>
                      <a:r>
                        <a:rPr sz="1800" b="1" spc="-7" baseline="25462" dirty="0">
                          <a:latin typeface="Maiandra GD" panose="020E0502030308020204" pitchFamily="34" charset="0"/>
                          <a:cs typeface="Calibri"/>
                        </a:rPr>
                        <a:t>8</a:t>
                      </a:r>
                      <a:endParaRPr sz="1800" b="1" baseline="25462">
                        <a:latin typeface="Maiandra GD" panose="020E0502030308020204" pitchFamily="34" charset="0"/>
                        <a:cs typeface="Calibri"/>
                      </a:endParaRPr>
                    </a:p>
                  </a:txBody>
                  <a:tcPr marL="0" marR="0" marT="0" marB="0"/>
                </a:tc>
                <a:tc>
                  <a:txBody>
                    <a:bodyPr/>
                    <a:lstStyle/>
                    <a:p>
                      <a:pPr marL="570865">
                        <a:lnSpc>
                          <a:spcPts val="1935"/>
                        </a:lnSpc>
                      </a:pPr>
                      <a:r>
                        <a:rPr sz="1800" b="1" dirty="0">
                          <a:latin typeface="Maiandra GD" panose="020E0502030308020204" pitchFamily="34" charset="0"/>
                          <a:cs typeface="Calibri"/>
                        </a:rPr>
                        <a:t>104</a:t>
                      </a:r>
                      <a:endParaRPr sz="1800" b="1">
                        <a:latin typeface="Maiandra GD" panose="020E0502030308020204" pitchFamily="34" charset="0"/>
                        <a:cs typeface="Calibri"/>
                      </a:endParaRPr>
                    </a:p>
                  </a:txBody>
                  <a:tcPr marL="0" marR="0" marT="0" marB="0"/>
                </a:tc>
                <a:extLst>
                  <a:ext uri="{0D108BD9-81ED-4DB2-BD59-A6C34878D82A}">
                    <a16:rowId xmlns:a16="http://schemas.microsoft.com/office/drawing/2014/main" val="10009"/>
                  </a:ext>
                </a:extLst>
              </a:tr>
              <a:tr h="233302">
                <a:tc>
                  <a:txBody>
                    <a:bodyPr/>
                    <a:lstStyle/>
                    <a:p>
                      <a:pPr marL="31750">
                        <a:lnSpc>
                          <a:spcPts val="1935"/>
                        </a:lnSpc>
                      </a:pPr>
                      <a:r>
                        <a:rPr sz="1800" b="1" spc="-10" dirty="0">
                          <a:latin typeface="Maiandra GD" panose="020E0502030308020204" pitchFamily="34" charset="0"/>
                          <a:cs typeface="Calibri"/>
                        </a:rPr>
                        <a:t>Dysprosium</a:t>
                      </a:r>
                      <a:endParaRPr sz="1800" b="1">
                        <a:latin typeface="Maiandra GD" panose="020E0502030308020204" pitchFamily="34" charset="0"/>
                        <a:cs typeface="Calibri"/>
                      </a:endParaRPr>
                    </a:p>
                  </a:txBody>
                  <a:tcPr marL="0" marR="0" marT="0" marB="0"/>
                </a:tc>
                <a:tc>
                  <a:txBody>
                    <a:bodyPr/>
                    <a:lstStyle/>
                    <a:p>
                      <a:pPr marL="259079">
                        <a:lnSpc>
                          <a:spcPts val="1935"/>
                        </a:lnSpc>
                      </a:pPr>
                      <a:r>
                        <a:rPr sz="1800" b="1" spc="-5" dirty="0">
                          <a:latin typeface="Maiandra GD" panose="020E0502030308020204" pitchFamily="34" charset="0"/>
                          <a:cs typeface="Calibri"/>
                        </a:rPr>
                        <a:t>Dy</a:t>
                      </a:r>
                      <a:endParaRPr sz="1800" b="1">
                        <a:latin typeface="Maiandra GD" panose="020E0502030308020204" pitchFamily="34" charset="0"/>
                        <a:cs typeface="Calibri"/>
                      </a:endParaRPr>
                    </a:p>
                  </a:txBody>
                  <a:tcPr marL="0" marR="0" marT="0" marB="0"/>
                </a:tc>
                <a:tc>
                  <a:txBody>
                    <a:bodyPr/>
                    <a:lstStyle/>
                    <a:p>
                      <a:pPr marL="307340">
                        <a:lnSpc>
                          <a:spcPts val="1935"/>
                        </a:lnSpc>
                      </a:pPr>
                      <a:r>
                        <a:rPr sz="1800" b="1" dirty="0">
                          <a:latin typeface="Maiandra GD" panose="020E0502030308020204" pitchFamily="34" charset="0"/>
                          <a:cs typeface="Calibri"/>
                        </a:rPr>
                        <a:t>66</a:t>
                      </a:r>
                      <a:endParaRPr sz="1800" b="1">
                        <a:latin typeface="Maiandra GD" panose="020E0502030308020204" pitchFamily="34" charset="0"/>
                        <a:cs typeface="Calibri"/>
                      </a:endParaRPr>
                    </a:p>
                  </a:txBody>
                  <a:tcPr marL="0" marR="0" marT="0" marB="0"/>
                </a:tc>
                <a:tc>
                  <a:txBody>
                    <a:bodyPr/>
                    <a:lstStyle/>
                    <a:p>
                      <a:pPr marL="340995">
                        <a:lnSpc>
                          <a:spcPts val="1935"/>
                        </a:lnSpc>
                      </a:pPr>
                      <a:r>
                        <a:rPr sz="1800" b="1" spc="-10" dirty="0">
                          <a:latin typeface="Maiandra GD" panose="020E0502030308020204" pitchFamily="34" charset="0"/>
                          <a:cs typeface="Calibri"/>
                        </a:rPr>
                        <a:t>[Xe] </a:t>
                      </a:r>
                      <a:r>
                        <a:rPr sz="1800" b="1" spc="-5" dirty="0">
                          <a:latin typeface="Maiandra GD" panose="020E0502030308020204" pitchFamily="34" charset="0"/>
                          <a:cs typeface="Calibri"/>
                        </a:rPr>
                        <a:t>4f</a:t>
                      </a:r>
                      <a:r>
                        <a:rPr sz="1800" b="1" spc="-7" baseline="25462" dirty="0">
                          <a:latin typeface="Maiandra GD" panose="020E0502030308020204" pitchFamily="34" charset="0"/>
                          <a:cs typeface="Calibri"/>
                        </a:rPr>
                        <a:t>10</a:t>
                      </a:r>
                      <a:r>
                        <a:rPr sz="1800" b="1" spc="-5" dirty="0">
                          <a:latin typeface="Maiandra GD" panose="020E0502030308020204" pitchFamily="34" charset="0"/>
                          <a:cs typeface="Calibri"/>
                        </a:rPr>
                        <a:t>6s</a:t>
                      </a:r>
                      <a:r>
                        <a:rPr sz="1800" b="1" spc="-7" baseline="25462" dirty="0">
                          <a:latin typeface="Maiandra GD" panose="020E0502030308020204" pitchFamily="34" charset="0"/>
                          <a:cs typeface="Calibri"/>
                        </a:rPr>
                        <a:t>2</a:t>
                      </a:r>
                      <a:endParaRPr sz="1800" b="1" baseline="25462">
                        <a:latin typeface="Maiandra GD" panose="020E0502030308020204" pitchFamily="34" charset="0"/>
                        <a:cs typeface="Calibri"/>
                      </a:endParaRPr>
                    </a:p>
                  </a:txBody>
                  <a:tcPr marL="0" marR="0" marT="0" marB="0"/>
                </a:tc>
                <a:tc>
                  <a:txBody>
                    <a:bodyPr/>
                    <a:lstStyle/>
                    <a:p>
                      <a:pPr marL="259715">
                        <a:lnSpc>
                          <a:spcPts val="1935"/>
                        </a:lnSpc>
                      </a:pPr>
                      <a:r>
                        <a:rPr sz="1800" b="1" spc="-5" dirty="0">
                          <a:latin typeface="Maiandra GD" panose="020E0502030308020204" pitchFamily="34" charset="0"/>
                          <a:cs typeface="Calibri"/>
                        </a:rPr>
                        <a:t>[Xe]4f</a:t>
                      </a:r>
                      <a:r>
                        <a:rPr sz="1800" b="1" spc="-7" baseline="25462" dirty="0">
                          <a:latin typeface="Maiandra GD" panose="020E0502030308020204" pitchFamily="34" charset="0"/>
                          <a:cs typeface="Calibri"/>
                        </a:rPr>
                        <a:t>9</a:t>
                      </a:r>
                      <a:endParaRPr sz="1800" b="1" baseline="25462">
                        <a:latin typeface="Maiandra GD" panose="020E0502030308020204" pitchFamily="34" charset="0"/>
                        <a:cs typeface="Calibri"/>
                      </a:endParaRPr>
                    </a:p>
                  </a:txBody>
                  <a:tcPr marL="0" marR="0" marT="0" marB="0"/>
                </a:tc>
                <a:tc>
                  <a:txBody>
                    <a:bodyPr/>
                    <a:lstStyle/>
                    <a:p>
                      <a:pPr marL="570865">
                        <a:lnSpc>
                          <a:spcPts val="1935"/>
                        </a:lnSpc>
                      </a:pPr>
                      <a:r>
                        <a:rPr sz="1800" b="1" dirty="0">
                          <a:latin typeface="Maiandra GD" panose="020E0502030308020204" pitchFamily="34" charset="0"/>
                          <a:cs typeface="Calibri"/>
                        </a:rPr>
                        <a:t>103</a:t>
                      </a:r>
                      <a:endParaRPr sz="1800" b="1">
                        <a:latin typeface="Maiandra GD" panose="020E0502030308020204" pitchFamily="34" charset="0"/>
                        <a:cs typeface="Calibri"/>
                      </a:endParaRPr>
                    </a:p>
                  </a:txBody>
                  <a:tcPr marL="0" marR="0" marT="0" marB="0"/>
                </a:tc>
                <a:extLst>
                  <a:ext uri="{0D108BD9-81ED-4DB2-BD59-A6C34878D82A}">
                    <a16:rowId xmlns:a16="http://schemas.microsoft.com/office/drawing/2014/main" val="10010"/>
                  </a:ext>
                </a:extLst>
              </a:tr>
              <a:tr h="233301">
                <a:tc>
                  <a:txBody>
                    <a:bodyPr/>
                    <a:lstStyle/>
                    <a:p>
                      <a:pPr marL="31750">
                        <a:lnSpc>
                          <a:spcPts val="1935"/>
                        </a:lnSpc>
                      </a:pPr>
                      <a:r>
                        <a:rPr sz="1800" b="1" spc="-5" dirty="0">
                          <a:latin typeface="Maiandra GD" panose="020E0502030308020204" pitchFamily="34" charset="0"/>
                          <a:cs typeface="Calibri"/>
                        </a:rPr>
                        <a:t>Holmium</a:t>
                      </a:r>
                      <a:endParaRPr sz="1800" b="1">
                        <a:latin typeface="Maiandra GD" panose="020E0502030308020204" pitchFamily="34" charset="0"/>
                        <a:cs typeface="Calibri"/>
                      </a:endParaRPr>
                    </a:p>
                  </a:txBody>
                  <a:tcPr marL="0" marR="0" marT="0" marB="0"/>
                </a:tc>
                <a:tc>
                  <a:txBody>
                    <a:bodyPr/>
                    <a:lstStyle/>
                    <a:p>
                      <a:pPr marL="259079">
                        <a:lnSpc>
                          <a:spcPts val="1935"/>
                        </a:lnSpc>
                      </a:pPr>
                      <a:r>
                        <a:rPr sz="1800" b="1" spc="-5" dirty="0">
                          <a:latin typeface="Maiandra GD" panose="020E0502030308020204" pitchFamily="34" charset="0"/>
                          <a:cs typeface="Calibri"/>
                        </a:rPr>
                        <a:t>Ho</a:t>
                      </a:r>
                      <a:endParaRPr sz="1800" b="1">
                        <a:latin typeface="Maiandra GD" panose="020E0502030308020204" pitchFamily="34" charset="0"/>
                        <a:cs typeface="Calibri"/>
                      </a:endParaRPr>
                    </a:p>
                  </a:txBody>
                  <a:tcPr marL="0" marR="0" marT="0" marB="0"/>
                </a:tc>
                <a:tc>
                  <a:txBody>
                    <a:bodyPr/>
                    <a:lstStyle/>
                    <a:p>
                      <a:pPr marL="307340">
                        <a:lnSpc>
                          <a:spcPts val="1935"/>
                        </a:lnSpc>
                      </a:pPr>
                      <a:r>
                        <a:rPr sz="1800" b="1" dirty="0">
                          <a:latin typeface="Maiandra GD" panose="020E0502030308020204" pitchFamily="34" charset="0"/>
                          <a:cs typeface="Calibri"/>
                        </a:rPr>
                        <a:t>67</a:t>
                      </a:r>
                      <a:endParaRPr sz="1800" b="1">
                        <a:latin typeface="Maiandra GD" panose="020E0502030308020204" pitchFamily="34" charset="0"/>
                        <a:cs typeface="Calibri"/>
                      </a:endParaRPr>
                    </a:p>
                  </a:txBody>
                  <a:tcPr marL="0" marR="0" marT="0" marB="0"/>
                </a:tc>
                <a:tc>
                  <a:txBody>
                    <a:bodyPr/>
                    <a:lstStyle/>
                    <a:p>
                      <a:pPr marL="340995">
                        <a:lnSpc>
                          <a:spcPts val="1935"/>
                        </a:lnSpc>
                      </a:pPr>
                      <a:r>
                        <a:rPr sz="1800" b="1" spc="-10" dirty="0">
                          <a:latin typeface="Maiandra GD" panose="020E0502030308020204" pitchFamily="34" charset="0"/>
                          <a:cs typeface="Calibri"/>
                        </a:rPr>
                        <a:t>[Xe] </a:t>
                      </a:r>
                      <a:r>
                        <a:rPr sz="1800" b="1" spc="-5" dirty="0">
                          <a:latin typeface="Maiandra GD" panose="020E0502030308020204" pitchFamily="34" charset="0"/>
                          <a:cs typeface="Calibri"/>
                        </a:rPr>
                        <a:t>4f</a:t>
                      </a:r>
                      <a:r>
                        <a:rPr sz="1800" b="1" spc="-7" baseline="25462" dirty="0">
                          <a:latin typeface="Maiandra GD" panose="020E0502030308020204" pitchFamily="34" charset="0"/>
                          <a:cs typeface="Calibri"/>
                        </a:rPr>
                        <a:t>11</a:t>
                      </a:r>
                      <a:r>
                        <a:rPr sz="1800" b="1" spc="-5" dirty="0">
                          <a:latin typeface="Maiandra GD" panose="020E0502030308020204" pitchFamily="34" charset="0"/>
                          <a:cs typeface="Calibri"/>
                        </a:rPr>
                        <a:t>6s</a:t>
                      </a:r>
                      <a:r>
                        <a:rPr sz="1800" b="1" spc="-7" baseline="25462" dirty="0">
                          <a:latin typeface="Maiandra GD" panose="020E0502030308020204" pitchFamily="34" charset="0"/>
                          <a:cs typeface="Calibri"/>
                        </a:rPr>
                        <a:t>2</a:t>
                      </a:r>
                      <a:endParaRPr sz="1800" b="1" baseline="25462">
                        <a:latin typeface="Maiandra GD" panose="020E0502030308020204" pitchFamily="34" charset="0"/>
                        <a:cs typeface="Calibri"/>
                      </a:endParaRPr>
                    </a:p>
                  </a:txBody>
                  <a:tcPr marL="0" marR="0" marT="0" marB="0"/>
                </a:tc>
                <a:tc>
                  <a:txBody>
                    <a:bodyPr/>
                    <a:lstStyle/>
                    <a:p>
                      <a:pPr marL="259715">
                        <a:lnSpc>
                          <a:spcPts val="1935"/>
                        </a:lnSpc>
                      </a:pPr>
                      <a:r>
                        <a:rPr sz="1800" b="1" spc="-5" dirty="0">
                          <a:latin typeface="Maiandra GD" panose="020E0502030308020204" pitchFamily="34" charset="0"/>
                          <a:cs typeface="Calibri"/>
                        </a:rPr>
                        <a:t>[Xe]4f</a:t>
                      </a:r>
                      <a:r>
                        <a:rPr sz="1800" b="1" spc="-7" baseline="25462" dirty="0">
                          <a:latin typeface="Maiandra GD" panose="020E0502030308020204" pitchFamily="34" charset="0"/>
                          <a:cs typeface="Calibri"/>
                        </a:rPr>
                        <a:t>10</a:t>
                      </a:r>
                      <a:endParaRPr sz="1800" b="1" baseline="25462">
                        <a:latin typeface="Maiandra GD" panose="020E0502030308020204" pitchFamily="34" charset="0"/>
                        <a:cs typeface="Calibri"/>
                      </a:endParaRPr>
                    </a:p>
                  </a:txBody>
                  <a:tcPr marL="0" marR="0" marT="0" marB="0"/>
                </a:tc>
                <a:tc>
                  <a:txBody>
                    <a:bodyPr/>
                    <a:lstStyle/>
                    <a:p>
                      <a:pPr marL="546735">
                        <a:lnSpc>
                          <a:spcPts val="1935"/>
                        </a:lnSpc>
                      </a:pPr>
                      <a:r>
                        <a:rPr sz="1800" b="1" spc="-5" dirty="0">
                          <a:latin typeface="Maiandra GD" panose="020E0502030308020204" pitchFamily="34" charset="0"/>
                          <a:cs typeface="Calibri"/>
                        </a:rPr>
                        <a:t>102</a:t>
                      </a:r>
                      <a:endParaRPr sz="1800" b="1">
                        <a:latin typeface="Maiandra GD" panose="020E0502030308020204" pitchFamily="34" charset="0"/>
                        <a:cs typeface="Calibri"/>
                      </a:endParaRPr>
                    </a:p>
                  </a:txBody>
                  <a:tcPr marL="0" marR="0" marT="0" marB="0"/>
                </a:tc>
                <a:extLst>
                  <a:ext uri="{0D108BD9-81ED-4DB2-BD59-A6C34878D82A}">
                    <a16:rowId xmlns:a16="http://schemas.microsoft.com/office/drawing/2014/main" val="10011"/>
                  </a:ext>
                </a:extLst>
              </a:tr>
              <a:tr h="233204">
                <a:tc>
                  <a:txBody>
                    <a:bodyPr/>
                    <a:lstStyle/>
                    <a:p>
                      <a:pPr marL="31750">
                        <a:lnSpc>
                          <a:spcPts val="1935"/>
                        </a:lnSpc>
                      </a:pPr>
                      <a:r>
                        <a:rPr sz="1800" b="1" spc="-10" dirty="0">
                          <a:latin typeface="Maiandra GD" panose="020E0502030308020204" pitchFamily="34" charset="0"/>
                          <a:cs typeface="Calibri"/>
                        </a:rPr>
                        <a:t>Erbium</a:t>
                      </a:r>
                      <a:endParaRPr sz="1800" b="1">
                        <a:latin typeface="Maiandra GD" panose="020E0502030308020204" pitchFamily="34" charset="0"/>
                        <a:cs typeface="Calibri"/>
                      </a:endParaRPr>
                    </a:p>
                  </a:txBody>
                  <a:tcPr marL="0" marR="0" marT="0" marB="0"/>
                </a:tc>
                <a:tc>
                  <a:txBody>
                    <a:bodyPr/>
                    <a:lstStyle/>
                    <a:p>
                      <a:pPr marL="259079">
                        <a:lnSpc>
                          <a:spcPts val="1935"/>
                        </a:lnSpc>
                      </a:pPr>
                      <a:r>
                        <a:rPr sz="1800" b="1" spc="-5" dirty="0">
                          <a:latin typeface="Maiandra GD" panose="020E0502030308020204" pitchFamily="34" charset="0"/>
                          <a:cs typeface="Calibri"/>
                        </a:rPr>
                        <a:t>Er</a:t>
                      </a:r>
                      <a:endParaRPr sz="1800" b="1">
                        <a:latin typeface="Maiandra GD" panose="020E0502030308020204" pitchFamily="34" charset="0"/>
                        <a:cs typeface="Calibri"/>
                      </a:endParaRPr>
                    </a:p>
                  </a:txBody>
                  <a:tcPr marL="0" marR="0" marT="0" marB="0"/>
                </a:tc>
                <a:tc>
                  <a:txBody>
                    <a:bodyPr/>
                    <a:lstStyle/>
                    <a:p>
                      <a:pPr marL="307340">
                        <a:lnSpc>
                          <a:spcPts val="1935"/>
                        </a:lnSpc>
                      </a:pPr>
                      <a:r>
                        <a:rPr sz="1800" b="1" dirty="0">
                          <a:latin typeface="Maiandra GD" panose="020E0502030308020204" pitchFamily="34" charset="0"/>
                          <a:cs typeface="Calibri"/>
                        </a:rPr>
                        <a:t>68</a:t>
                      </a:r>
                      <a:endParaRPr sz="1800" b="1">
                        <a:latin typeface="Maiandra GD" panose="020E0502030308020204" pitchFamily="34" charset="0"/>
                        <a:cs typeface="Calibri"/>
                      </a:endParaRPr>
                    </a:p>
                  </a:txBody>
                  <a:tcPr marL="0" marR="0" marT="0" marB="0"/>
                </a:tc>
                <a:tc>
                  <a:txBody>
                    <a:bodyPr/>
                    <a:lstStyle/>
                    <a:p>
                      <a:pPr marL="340995">
                        <a:lnSpc>
                          <a:spcPts val="1935"/>
                        </a:lnSpc>
                      </a:pPr>
                      <a:r>
                        <a:rPr sz="1800" b="1" spc="-10" dirty="0">
                          <a:latin typeface="Maiandra GD" panose="020E0502030308020204" pitchFamily="34" charset="0"/>
                          <a:cs typeface="Calibri"/>
                        </a:rPr>
                        <a:t>[Xe] </a:t>
                      </a:r>
                      <a:r>
                        <a:rPr sz="1800" b="1" spc="-5" dirty="0">
                          <a:latin typeface="Maiandra GD" panose="020E0502030308020204" pitchFamily="34" charset="0"/>
                          <a:cs typeface="Calibri"/>
                        </a:rPr>
                        <a:t>4f</a:t>
                      </a:r>
                      <a:r>
                        <a:rPr sz="1800" b="1" spc="-7" baseline="25462" dirty="0">
                          <a:latin typeface="Maiandra GD" panose="020E0502030308020204" pitchFamily="34" charset="0"/>
                          <a:cs typeface="Calibri"/>
                        </a:rPr>
                        <a:t>12</a:t>
                      </a:r>
                      <a:r>
                        <a:rPr sz="1800" b="1" spc="-5" dirty="0">
                          <a:latin typeface="Maiandra GD" panose="020E0502030308020204" pitchFamily="34" charset="0"/>
                          <a:cs typeface="Calibri"/>
                        </a:rPr>
                        <a:t>6s</a:t>
                      </a:r>
                      <a:r>
                        <a:rPr sz="1800" b="1" spc="-7" baseline="25462" dirty="0">
                          <a:latin typeface="Maiandra GD" panose="020E0502030308020204" pitchFamily="34" charset="0"/>
                          <a:cs typeface="Calibri"/>
                        </a:rPr>
                        <a:t>2</a:t>
                      </a:r>
                      <a:endParaRPr sz="1800" b="1" baseline="25462">
                        <a:latin typeface="Maiandra GD" panose="020E0502030308020204" pitchFamily="34" charset="0"/>
                        <a:cs typeface="Calibri"/>
                      </a:endParaRPr>
                    </a:p>
                  </a:txBody>
                  <a:tcPr marL="0" marR="0" marT="0" marB="0"/>
                </a:tc>
                <a:tc>
                  <a:txBody>
                    <a:bodyPr/>
                    <a:lstStyle/>
                    <a:p>
                      <a:pPr marL="259715">
                        <a:lnSpc>
                          <a:spcPts val="1935"/>
                        </a:lnSpc>
                      </a:pPr>
                      <a:r>
                        <a:rPr sz="1800" b="1" spc="-5" dirty="0">
                          <a:latin typeface="Maiandra GD" panose="020E0502030308020204" pitchFamily="34" charset="0"/>
                          <a:cs typeface="Calibri"/>
                        </a:rPr>
                        <a:t>[Xe]4f</a:t>
                      </a:r>
                      <a:r>
                        <a:rPr sz="1800" b="1" spc="-7" baseline="25462" dirty="0">
                          <a:latin typeface="Maiandra GD" panose="020E0502030308020204" pitchFamily="34" charset="0"/>
                          <a:cs typeface="Calibri"/>
                        </a:rPr>
                        <a:t>11</a:t>
                      </a:r>
                      <a:endParaRPr sz="1800" b="1" baseline="25462">
                        <a:latin typeface="Maiandra GD" panose="020E0502030308020204" pitchFamily="34" charset="0"/>
                        <a:cs typeface="Calibri"/>
                      </a:endParaRPr>
                    </a:p>
                  </a:txBody>
                  <a:tcPr marL="0" marR="0" marT="0" marB="0"/>
                </a:tc>
                <a:tc>
                  <a:txBody>
                    <a:bodyPr/>
                    <a:lstStyle/>
                    <a:p>
                      <a:pPr marL="600075">
                        <a:lnSpc>
                          <a:spcPts val="1935"/>
                        </a:lnSpc>
                      </a:pPr>
                      <a:r>
                        <a:rPr sz="1800" b="1" dirty="0">
                          <a:latin typeface="Maiandra GD" panose="020E0502030308020204" pitchFamily="34" charset="0"/>
                          <a:cs typeface="Calibri"/>
                        </a:rPr>
                        <a:t>100</a:t>
                      </a:r>
                      <a:endParaRPr sz="1800" b="1">
                        <a:latin typeface="Maiandra GD" panose="020E0502030308020204" pitchFamily="34" charset="0"/>
                        <a:cs typeface="Calibri"/>
                      </a:endParaRPr>
                    </a:p>
                  </a:txBody>
                  <a:tcPr marL="0" marR="0" marT="0" marB="0"/>
                </a:tc>
                <a:extLst>
                  <a:ext uri="{0D108BD9-81ED-4DB2-BD59-A6C34878D82A}">
                    <a16:rowId xmlns:a16="http://schemas.microsoft.com/office/drawing/2014/main" val="10012"/>
                  </a:ext>
                </a:extLst>
              </a:tr>
              <a:tr h="233560">
                <a:tc>
                  <a:txBody>
                    <a:bodyPr/>
                    <a:lstStyle/>
                    <a:p>
                      <a:pPr marL="31750">
                        <a:lnSpc>
                          <a:spcPts val="1935"/>
                        </a:lnSpc>
                      </a:pPr>
                      <a:r>
                        <a:rPr sz="1800" b="1" spc="-10" dirty="0">
                          <a:latin typeface="Maiandra GD" panose="020E0502030308020204" pitchFamily="34" charset="0"/>
                          <a:cs typeface="Calibri"/>
                        </a:rPr>
                        <a:t>Thulium</a:t>
                      </a:r>
                      <a:endParaRPr sz="1800" b="1">
                        <a:latin typeface="Maiandra GD" panose="020E0502030308020204" pitchFamily="34" charset="0"/>
                        <a:cs typeface="Calibri"/>
                      </a:endParaRPr>
                    </a:p>
                  </a:txBody>
                  <a:tcPr marL="0" marR="0" marT="0" marB="0"/>
                </a:tc>
                <a:tc>
                  <a:txBody>
                    <a:bodyPr/>
                    <a:lstStyle/>
                    <a:p>
                      <a:pPr marL="182880">
                        <a:lnSpc>
                          <a:spcPts val="1935"/>
                        </a:lnSpc>
                      </a:pPr>
                      <a:r>
                        <a:rPr sz="1800" b="1" spc="-60" dirty="0">
                          <a:latin typeface="Maiandra GD" panose="020E0502030308020204" pitchFamily="34" charset="0"/>
                          <a:cs typeface="Calibri"/>
                        </a:rPr>
                        <a:t>Tm</a:t>
                      </a:r>
                      <a:endParaRPr sz="1800" b="1">
                        <a:latin typeface="Maiandra GD" panose="020E0502030308020204" pitchFamily="34" charset="0"/>
                        <a:cs typeface="Calibri"/>
                      </a:endParaRPr>
                    </a:p>
                  </a:txBody>
                  <a:tcPr marL="0" marR="0" marT="0" marB="0"/>
                </a:tc>
                <a:tc>
                  <a:txBody>
                    <a:bodyPr/>
                    <a:lstStyle/>
                    <a:p>
                      <a:pPr marL="307340">
                        <a:lnSpc>
                          <a:spcPts val="1935"/>
                        </a:lnSpc>
                      </a:pPr>
                      <a:r>
                        <a:rPr sz="1800" b="1" spc="-5" dirty="0">
                          <a:latin typeface="Maiandra GD" panose="020E0502030308020204" pitchFamily="34" charset="0"/>
                          <a:cs typeface="Calibri"/>
                        </a:rPr>
                        <a:t>69</a:t>
                      </a:r>
                      <a:endParaRPr sz="1800" b="1">
                        <a:latin typeface="Maiandra GD" panose="020E0502030308020204" pitchFamily="34" charset="0"/>
                        <a:cs typeface="Calibri"/>
                      </a:endParaRPr>
                    </a:p>
                  </a:txBody>
                  <a:tcPr marL="0" marR="0" marT="0" marB="0"/>
                </a:tc>
                <a:tc>
                  <a:txBody>
                    <a:bodyPr/>
                    <a:lstStyle/>
                    <a:p>
                      <a:pPr marL="340995">
                        <a:lnSpc>
                          <a:spcPts val="1935"/>
                        </a:lnSpc>
                      </a:pPr>
                      <a:r>
                        <a:rPr sz="1800" b="1" spc="-10" dirty="0">
                          <a:latin typeface="Maiandra GD" panose="020E0502030308020204" pitchFamily="34" charset="0"/>
                          <a:cs typeface="Calibri"/>
                        </a:rPr>
                        <a:t>[Xe] </a:t>
                      </a:r>
                      <a:r>
                        <a:rPr sz="1800" b="1" spc="-5" dirty="0">
                          <a:latin typeface="Maiandra GD" panose="020E0502030308020204" pitchFamily="34" charset="0"/>
                          <a:cs typeface="Calibri"/>
                        </a:rPr>
                        <a:t>4f</a:t>
                      </a:r>
                      <a:r>
                        <a:rPr sz="1800" b="1" spc="-7" baseline="25462" dirty="0">
                          <a:latin typeface="Maiandra GD" panose="020E0502030308020204" pitchFamily="34" charset="0"/>
                          <a:cs typeface="Calibri"/>
                        </a:rPr>
                        <a:t>13</a:t>
                      </a:r>
                      <a:r>
                        <a:rPr sz="1800" b="1" spc="-5" dirty="0">
                          <a:latin typeface="Maiandra GD" panose="020E0502030308020204" pitchFamily="34" charset="0"/>
                          <a:cs typeface="Calibri"/>
                        </a:rPr>
                        <a:t>6s</a:t>
                      </a:r>
                      <a:r>
                        <a:rPr sz="1800" b="1" spc="-7" baseline="25462" dirty="0">
                          <a:latin typeface="Maiandra GD" panose="020E0502030308020204" pitchFamily="34" charset="0"/>
                          <a:cs typeface="Calibri"/>
                        </a:rPr>
                        <a:t>2</a:t>
                      </a:r>
                      <a:endParaRPr sz="1800" b="1" baseline="25462">
                        <a:latin typeface="Maiandra GD" panose="020E0502030308020204" pitchFamily="34" charset="0"/>
                        <a:cs typeface="Calibri"/>
                      </a:endParaRPr>
                    </a:p>
                  </a:txBody>
                  <a:tcPr marL="0" marR="0" marT="0" marB="0"/>
                </a:tc>
                <a:tc>
                  <a:txBody>
                    <a:bodyPr/>
                    <a:lstStyle/>
                    <a:p>
                      <a:pPr marL="259715">
                        <a:lnSpc>
                          <a:spcPts val="1935"/>
                        </a:lnSpc>
                      </a:pPr>
                      <a:r>
                        <a:rPr sz="1800" b="1" spc="-10" dirty="0">
                          <a:latin typeface="Maiandra GD" panose="020E0502030308020204" pitchFamily="34" charset="0"/>
                          <a:cs typeface="Calibri"/>
                        </a:rPr>
                        <a:t>[Xe]4f</a:t>
                      </a:r>
                      <a:r>
                        <a:rPr sz="1800" b="1" spc="-15" baseline="25462" dirty="0">
                          <a:latin typeface="Maiandra GD" panose="020E0502030308020204" pitchFamily="34" charset="0"/>
                          <a:cs typeface="Calibri"/>
                        </a:rPr>
                        <a:t>12</a:t>
                      </a:r>
                      <a:endParaRPr sz="1800" b="1" baseline="25462">
                        <a:latin typeface="Maiandra GD" panose="020E0502030308020204" pitchFamily="34" charset="0"/>
                        <a:cs typeface="Calibri"/>
                      </a:endParaRPr>
                    </a:p>
                  </a:txBody>
                  <a:tcPr marL="0" marR="0" marT="0" marB="0"/>
                </a:tc>
                <a:tc>
                  <a:txBody>
                    <a:bodyPr/>
                    <a:lstStyle/>
                    <a:p>
                      <a:pPr marL="780415">
                        <a:lnSpc>
                          <a:spcPts val="1935"/>
                        </a:lnSpc>
                      </a:pPr>
                      <a:r>
                        <a:rPr sz="1800" b="1" spc="-5" dirty="0">
                          <a:latin typeface="Maiandra GD" panose="020E0502030308020204" pitchFamily="34" charset="0"/>
                          <a:cs typeface="Calibri"/>
                        </a:rPr>
                        <a:t>99</a:t>
                      </a:r>
                      <a:endParaRPr sz="1800" b="1">
                        <a:latin typeface="Maiandra GD" panose="020E0502030308020204" pitchFamily="34" charset="0"/>
                        <a:cs typeface="Calibri"/>
                      </a:endParaRPr>
                    </a:p>
                  </a:txBody>
                  <a:tcPr marL="0" marR="0" marT="0" marB="0"/>
                </a:tc>
                <a:extLst>
                  <a:ext uri="{0D108BD9-81ED-4DB2-BD59-A6C34878D82A}">
                    <a16:rowId xmlns:a16="http://schemas.microsoft.com/office/drawing/2014/main" val="10013"/>
                  </a:ext>
                </a:extLst>
              </a:tr>
              <a:tr h="233399">
                <a:tc>
                  <a:txBody>
                    <a:bodyPr/>
                    <a:lstStyle/>
                    <a:p>
                      <a:pPr marL="31750">
                        <a:lnSpc>
                          <a:spcPts val="1935"/>
                        </a:lnSpc>
                      </a:pPr>
                      <a:r>
                        <a:rPr sz="1800" b="1" spc="-15" dirty="0">
                          <a:latin typeface="Maiandra GD" panose="020E0502030308020204" pitchFamily="34" charset="0"/>
                          <a:cs typeface="Calibri"/>
                        </a:rPr>
                        <a:t>Ytterbium</a:t>
                      </a:r>
                      <a:endParaRPr sz="1800" b="1">
                        <a:latin typeface="Maiandra GD" panose="020E0502030308020204" pitchFamily="34" charset="0"/>
                        <a:cs typeface="Calibri"/>
                      </a:endParaRPr>
                    </a:p>
                  </a:txBody>
                  <a:tcPr marL="0" marR="0" marT="0" marB="0"/>
                </a:tc>
                <a:tc>
                  <a:txBody>
                    <a:bodyPr/>
                    <a:lstStyle/>
                    <a:p>
                      <a:pPr marL="259079">
                        <a:lnSpc>
                          <a:spcPts val="1935"/>
                        </a:lnSpc>
                      </a:pPr>
                      <a:r>
                        <a:rPr sz="1800" b="1" spc="-5" dirty="0">
                          <a:latin typeface="Maiandra GD" panose="020E0502030308020204" pitchFamily="34" charset="0"/>
                          <a:cs typeface="Calibri"/>
                        </a:rPr>
                        <a:t>Yb</a:t>
                      </a:r>
                      <a:endParaRPr sz="1800" b="1">
                        <a:latin typeface="Maiandra GD" panose="020E0502030308020204" pitchFamily="34" charset="0"/>
                        <a:cs typeface="Calibri"/>
                      </a:endParaRPr>
                    </a:p>
                  </a:txBody>
                  <a:tcPr marL="0" marR="0" marT="0" marB="0"/>
                </a:tc>
                <a:tc>
                  <a:txBody>
                    <a:bodyPr/>
                    <a:lstStyle/>
                    <a:p>
                      <a:pPr marL="307340">
                        <a:lnSpc>
                          <a:spcPts val="1935"/>
                        </a:lnSpc>
                      </a:pPr>
                      <a:r>
                        <a:rPr sz="1800" b="1" dirty="0">
                          <a:latin typeface="Maiandra GD" panose="020E0502030308020204" pitchFamily="34" charset="0"/>
                          <a:cs typeface="Calibri"/>
                        </a:rPr>
                        <a:t>70</a:t>
                      </a:r>
                      <a:endParaRPr sz="1800" b="1">
                        <a:latin typeface="Maiandra GD" panose="020E0502030308020204" pitchFamily="34" charset="0"/>
                        <a:cs typeface="Calibri"/>
                      </a:endParaRPr>
                    </a:p>
                  </a:txBody>
                  <a:tcPr marL="0" marR="0" marT="0" marB="0"/>
                </a:tc>
                <a:tc>
                  <a:txBody>
                    <a:bodyPr/>
                    <a:lstStyle/>
                    <a:p>
                      <a:pPr marL="340995">
                        <a:lnSpc>
                          <a:spcPts val="1935"/>
                        </a:lnSpc>
                      </a:pPr>
                      <a:r>
                        <a:rPr sz="1800" b="1" spc="-10" dirty="0">
                          <a:latin typeface="Maiandra GD" panose="020E0502030308020204" pitchFamily="34" charset="0"/>
                          <a:cs typeface="Calibri"/>
                        </a:rPr>
                        <a:t>[Xe] </a:t>
                      </a:r>
                      <a:r>
                        <a:rPr sz="1800" b="1" spc="-5" dirty="0">
                          <a:latin typeface="Maiandra GD" panose="020E0502030308020204" pitchFamily="34" charset="0"/>
                          <a:cs typeface="Calibri"/>
                        </a:rPr>
                        <a:t>4f</a:t>
                      </a:r>
                      <a:r>
                        <a:rPr sz="1800" b="1" spc="-7" baseline="25462" dirty="0">
                          <a:latin typeface="Maiandra GD" panose="020E0502030308020204" pitchFamily="34" charset="0"/>
                          <a:cs typeface="Calibri"/>
                        </a:rPr>
                        <a:t>14</a:t>
                      </a:r>
                      <a:r>
                        <a:rPr sz="1800" b="1" spc="-5" dirty="0">
                          <a:latin typeface="Maiandra GD" panose="020E0502030308020204" pitchFamily="34" charset="0"/>
                          <a:cs typeface="Calibri"/>
                        </a:rPr>
                        <a:t>6s</a:t>
                      </a:r>
                      <a:r>
                        <a:rPr sz="1800" b="1" spc="-7" baseline="25462" dirty="0">
                          <a:latin typeface="Maiandra GD" panose="020E0502030308020204" pitchFamily="34" charset="0"/>
                          <a:cs typeface="Calibri"/>
                        </a:rPr>
                        <a:t>2</a:t>
                      </a:r>
                      <a:endParaRPr sz="1800" b="1" baseline="25462">
                        <a:latin typeface="Maiandra GD" panose="020E0502030308020204" pitchFamily="34" charset="0"/>
                        <a:cs typeface="Calibri"/>
                      </a:endParaRPr>
                    </a:p>
                  </a:txBody>
                  <a:tcPr marL="0" marR="0" marT="0" marB="0"/>
                </a:tc>
                <a:tc>
                  <a:txBody>
                    <a:bodyPr/>
                    <a:lstStyle/>
                    <a:p>
                      <a:pPr marL="259715">
                        <a:lnSpc>
                          <a:spcPts val="1935"/>
                        </a:lnSpc>
                      </a:pPr>
                      <a:r>
                        <a:rPr sz="1800" b="1" spc="-5" dirty="0">
                          <a:latin typeface="Maiandra GD" panose="020E0502030308020204" pitchFamily="34" charset="0"/>
                          <a:cs typeface="Calibri"/>
                        </a:rPr>
                        <a:t>[Xe]4f</a:t>
                      </a:r>
                      <a:r>
                        <a:rPr sz="1800" b="1" spc="-7" baseline="25462" dirty="0">
                          <a:latin typeface="Maiandra GD" panose="020E0502030308020204" pitchFamily="34" charset="0"/>
                          <a:cs typeface="Calibri"/>
                        </a:rPr>
                        <a:t>13</a:t>
                      </a:r>
                      <a:endParaRPr sz="1800" b="1" baseline="25462">
                        <a:latin typeface="Maiandra GD" panose="020E0502030308020204" pitchFamily="34" charset="0"/>
                        <a:cs typeface="Calibri"/>
                      </a:endParaRPr>
                    </a:p>
                  </a:txBody>
                  <a:tcPr marL="0" marR="0" marT="0" marB="0"/>
                </a:tc>
                <a:tc>
                  <a:txBody>
                    <a:bodyPr/>
                    <a:lstStyle/>
                    <a:p>
                      <a:pPr marL="203200" algn="ctr">
                        <a:lnSpc>
                          <a:spcPts val="1935"/>
                        </a:lnSpc>
                      </a:pPr>
                      <a:r>
                        <a:rPr sz="1800" b="1" spc="-5" dirty="0">
                          <a:latin typeface="Maiandra GD" panose="020E0502030308020204" pitchFamily="34" charset="0"/>
                          <a:cs typeface="Calibri"/>
                        </a:rPr>
                        <a:t>99</a:t>
                      </a:r>
                      <a:endParaRPr sz="1800" b="1">
                        <a:latin typeface="Maiandra GD" panose="020E0502030308020204" pitchFamily="34" charset="0"/>
                        <a:cs typeface="Calibri"/>
                      </a:endParaRPr>
                    </a:p>
                  </a:txBody>
                  <a:tcPr marL="0" marR="0" marT="0" marB="0"/>
                </a:tc>
                <a:extLst>
                  <a:ext uri="{0D108BD9-81ED-4DB2-BD59-A6C34878D82A}">
                    <a16:rowId xmlns:a16="http://schemas.microsoft.com/office/drawing/2014/main" val="10014"/>
                  </a:ext>
                </a:extLst>
              </a:tr>
              <a:tr h="218720">
                <a:tc>
                  <a:txBody>
                    <a:bodyPr/>
                    <a:lstStyle/>
                    <a:p>
                      <a:pPr marL="31750">
                        <a:lnSpc>
                          <a:spcPts val="1925"/>
                        </a:lnSpc>
                      </a:pPr>
                      <a:r>
                        <a:rPr sz="1800" b="1" spc="-10" dirty="0">
                          <a:latin typeface="Maiandra GD" panose="020E0502030308020204" pitchFamily="34" charset="0"/>
                          <a:cs typeface="Calibri"/>
                        </a:rPr>
                        <a:t>Lutetium</a:t>
                      </a:r>
                      <a:endParaRPr sz="1800" b="1">
                        <a:latin typeface="Maiandra GD" panose="020E0502030308020204" pitchFamily="34" charset="0"/>
                        <a:cs typeface="Calibri"/>
                      </a:endParaRPr>
                    </a:p>
                  </a:txBody>
                  <a:tcPr marL="0" marR="0" marT="0" marB="0"/>
                </a:tc>
                <a:tc>
                  <a:txBody>
                    <a:bodyPr/>
                    <a:lstStyle/>
                    <a:p>
                      <a:pPr marL="234315">
                        <a:lnSpc>
                          <a:spcPts val="1925"/>
                        </a:lnSpc>
                      </a:pPr>
                      <a:r>
                        <a:rPr sz="1800" b="1" spc="-5" dirty="0">
                          <a:latin typeface="Maiandra GD" panose="020E0502030308020204" pitchFamily="34" charset="0"/>
                          <a:cs typeface="Calibri"/>
                        </a:rPr>
                        <a:t>Lu</a:t>
                      </a:r>
                      <a:endParaRPr sz="1800" b="1">
                        <a:latin typeface="Maiandra GD" panose="020E0502030308020204" pitchFamily="34" charset="0"/>
                        <a:cs typeface="Calibri"/>
                      </a:endParaRPr>
                    </a:p>
                  </a:txBody>
                  <a:tcPr marL="0" marR="0" marT="0" marB="0"/>
                </a:tc>
                <a:tc>
                  <a:txBody>
                    <a:bodyPr/>
                    <a:lstStyle/>
                    <a:p>
                      <a:pPr marL="307340">
                        <a:lnSpc>
                          <a:spcPts val="1925"/>
                        </a:lnSpc>
                      </a:pPr>
                      <a:r>
                        <a:rPr sz="1800" b="1" dirty="0">
                          <a:latin typeface="Maiandra GD" panose="020E0502030308020204" pitchFamily="34" charset="0"/>
                          <a:cs typeface="Calibri"/>
                        </a:rPr>
                        <a:t>71</a:t>
                      </a:r>
                      <a:endParaRPr sz="1800" b="1">
                        <a:latin typeface="Maiandra GD" panose="020E0502030308020204" pitchFamily="34" charset="0"/>
                        <a:cs typeface="Calibri"/>
                      </a:endParaRPr>
                    </a:p>
                  </a:txBody>
                  <a:tcPr marL="0" marR="0" marT="0" marB="0"/>
                </a:tc>
                <a:tc>
                  <a:txBody>
                    <a:bodyPr/>
                    <a:lstStyle/>
                    <a:p>
                      <a:pPr marL="340995">
                        <a:lnSpc>
                          <a:spcPts val="1925"/>
                        </a:lnSpc>
                      </a:pPr>
                      <a:r>
                        <a:rPr sz="1800" b="1" spc="-10" dirty="0">
                          <a:latin typeface="Maiandra GD" panose="020E0502030308020204" pitchFamily="34" charset="0"/>
                          <a:cs typeface="Calibri"/>
                        </a:rPr>
                        <a:t>[Xe] </a:t>
                      </a:r>
                      <a:r>
                        <a:rPr sz="1800" b="1" spc="-5" dirty="0">
                          <a:latin typeface="Maiandra GD" panose="020E0502030308020204" pitchFamily="34" charset="0"/>
                          <a:cs typeface="Calibri"/>
                        </a:rPr>
                        <a:t>4f</a:t>
                      </a:r>
                      <a:r>
                        <a:rPr sz="1800" b="1" spc="-7" baseline="25462" dirty="0">
                          <a:latin typeface="Maiandra GD" panose="020E0502030308020204" pitchFamily="34" charset="0"/>
                          <a:cs typeface="Calibri"/>
                        </a:rPr>
                        <a:t>14</a:t>
                      </a:r>
                      <a:r>
                        <a:rPr sz="1800" b="1" spc="-5" dirty="0">
                          <a:latin typeface="Maiandra GD" panose="020E0502030308020204" pitchFamily="34" charset="0"/>
                          <a:cs typeface="Calibri"/>
                        </a:rPr>
                        <a:t>6s</a:t>
                      </a:r>
                      <a:r>
                        <a:rPr sz="1800" b="1" spc="-7" baseline="25462" dirty="0">
                          <a:latin typeface="Maiandra GD" panose="020E0502030308020204" pitchFamily="34" charset="0"/>
                          <a:cs typeface="Calibri"/>
                        </a:rPr>
                        <a:t>2</a:t>
                      </a:r>
                      <a:r>
                        <a:rPr sz="1800" b="1" spc="-5" dirty="0">
                          <a:latin typeface="Maiandra GD" panose="020E0502030308020204" pitchFamily="34" charset="0"/>
                          <a:cs typeface="Calibri"/>
                        </a:rPr>
                        <a:t>5d</a:t>
                      </a:r>
                      <a:r>
                        <a:rPr sz="1800" b="1" spc="-7" baseline="25462" dirty="0">
                          <a:latin typeface="Maiandra GD" panose="020E0502030308020204" pitchFamily="34" charset="0"/>
                          <a:cs typeface="Calibri"/>
                        </a:rPr>
                        <a:t>1</a:t>
                      </a:r>
                      <a:endParaRPr sz="1800" b="1" baseline="25462">
                        <a:latin typeface="Maiandra GD" panose="020E0502030308020204" pitchFamily="34" charset="0"/>
                        <a:cs typeface="Calibri"/>
                      </a:endParaRPr>
                    </a:p>
                  </a:txBody>
                  <a:tcPr marL="0" marR="0" marT="0" marB="0"/>
                </a:tc>
                <a:tc>
                  <a:txBody>
                    <a:bodyPr/>
                    <a:lstStyle/>
                    <a:p>
                      <a:pPr marL="209550">
                        <a:lnSpc>
                          <a:spcPts val="1925"/>
                        </a:lnSpc>
                      </a:pPr>
                      <a:r>
                        <a:rPr sz="1800" b="1" spc="-5" dirty="0">
                          <a:latin typeface="Maiandra GD" panose="020E0502030308020204" pitchFamily="34" charset="0"/>
                          <a:cs typeface="Calibri"/>
                        </a:rPr>
                        <a:t>[Xe]4f</a:t>
                      </a:r>
                      <a:r>
                        <a:rPr sz="1800" b="1" spc="-7" baseline="25462" dirty="0">
                          <a:latin typeface="Maiandra GD" panose="020E0502030308020204" pitchFamily="34" charset="0"/>
                          <a:cs typeface="Calibri"/>
                        </a:rPr>
                        <a:t>14</a:t>
                      </a:r>
                      <a:endParaRPr sz="1800" b="1" baseline="25462">
                        <a:latin typeface="Maiandra GD" panose="020E0502030308020204" pitchFamily="34" charset="0"/>
                        <a:cs typeface="Calibri"/>
                      </a:endParaRPr>
                    </a:p>
                  </a:txBody>
                  <a:tcPr marL="0" marR="0" marT="0" marB="0"/>
                </a:tc>
                <a:tc>
                  <a:txBody>
                    <a:bodyPr/>
                    <a:lstStyle/>
                    <a:p>
                      <a:pPr marL="203200" algn="ctr">
                        <a:lnSpc>
                          <a:spcPts val="1925"/>
                        </a:lnSpc>
                      </a:pPr>
                      <a:r>
                        <a:rPr sz="1800" b="1" spc="-5" dirty="0">
                          <a:latin typeface="Maiandra GD" panose="020E0502030308020204" pitchFamily="34" charset="0"/>
                          <a:cs typeface="Calibri"/>
                        </a:rPr>
                        <a:t>98</a:t>
                      </a:r>
                      <a:endParaRPr sz="1800" b="1" dirty="0">
                        <a:latin typeface="Maiandra GD" panose="020E0502030308020204" pitchFamily="34" charset="0"/>
                        <a:cs typeface="Calibri"/>
                      </a:endParaRPr>
                    </a:p>
                  </a:txBody>
                  <a:tcPr marL="0" marR="0" marT="0" marB="0"/>
                </a:tc>
                <a:extLst>
                  <a:ext uri="{0D108BD9-81ED-4DB2-BD59-A6C34878D82A}">
                    <a16:rowId xmlns:a16="http://schemas.microsoft.com/office/drawing/2014/main" val="10015"/>
                  </a:ext>
                </a:extLst>
              </a:tr>
            </a:tbl>
          </a:graphicData>
        </a:graphic>
      </p:graphicFrame>
      <p:sp>
        <p:nvSpPr>
          <p:cNvPr id="7" name="Rectangle 6">
            <a:extLst>
              <a:ext uri="{FF2B5EF4-FFF2-40B4-BE49-F238E27FC236}">
                <a16:creationId xmlns:a16="http://schemas.microsoft.com/office/drawing/2014/main" id="{4CE41918-00AC-4391-8434-8465ED345C37}"/>
              </a:ext>
            </a:extLst>
          </p:cNvPr>
          <p:cNvSpPr/>
          <p:nvPr/>
        </p:nvSpPr>
        <p:spPr>
          <a:xfrm>
            <a:off x="4147266" y="1179283"/>
            <a:ext cx="544003" cy="369332"/>
          </a:xfrm>
          <a:prstGeom prst="rect">
            <a:avLst/>
          </a:prstGeom>
        </p:spPr>
        <p:txBody>
          <a:bodyPr wrap="square">
            <a:spAutoFit/>
          </a:bodyPr>
          <a:lstStyle/>
          <a:p>
            <a:r>
              <a:rPr lang="en-IN" b="1" spc="-10" dirty="0">
                <a:cs typeface="Calibri"/>
              </a:rPr>
              <a:t>Ln</a:t>
            </a:r>
            <a:endParaRPr lang="en-IN" dirty="0"/>
          </a:p>
        </p:txBody>
      </p:sp>
      <p:sp>
        <p:nvSpPr>
          <p:cNvPr id="8" name="object 5">
            <a:extLst>
              <a:ext uri="{FF2B5EF4-FFF2-40B4-BE49-F238E27FC236}">
                <a16:creationId xmlns:a16="http://schemas.microsoft.com/office/drawing/2014/main" id="{74E725E9-FF1E-4163-8875-16D46DF7C645}"/>
              </a:ext>
            </a:extLst>
          </p:cNvPr>
          <p:cNvSpPr/>
          <p:nvPr/>
        </p:nvSpPr>
        <p:spPr>
          <a:xfrm>
            <a:off x="171450" y="5759776"/>
            <a:ext cx="11781738" cy="109822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53291026"/>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606</TotalTime>
  <Words>2730</Words>
  <Application>Microsoft Office PowerPoint</Application>
  <PresentationFormat>Widescreen</PresentationFormat>
  <Paragraphs>336</Paragraphs>
  <Slides>50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Calibri Light</vt:lpstr>
      <vt:lpstr>Maiandra GD</vt:lpstr>
      <vt:lpstr>Wingdings</vt:lpstr>
      <vt:lpstr>Office Theme</vt:lpstr>
      <vt:lpstr>CHEMISTRY OF  F-BLOCK ELEMENTS</vt:lpstr>
      <vt:lpstr>PowerPoint Presentation</vt:lpstr>
      <vt:lpstr>PowerPoint Presentation</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LANTHANIDE CONTRACTION AND SEPARATION OF LANTHANIDES</dc:title>
  <dc:creator>NAGA SUBRAHMANYESWARA SWAMI KARANAM</dc:creator>
  <cp:lastModifiedBy>NAGA SUBRAHMANYESWARA SWAMI KARANAM</cp:lastModifiedBy>
  <cp:revision>50</cp:revision>
  <dcterms:created xsi:type="dcterms:W3CDTF">2020-04-21T05:48:44Z</dcterms:created>
  <dcterms:modified xsi:type="dcterms:W3CDTF">2020-08-22T17:41:48Z</dcterms:modified>
</cp:coreProperties>
</file>